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6" r:id="rId3"/>
    <p:sldId id="257" r:id="rId4"/>
    <p:sldId id="270" r:id="rId5"/>
    <p:sldId id="275" r:id="rId6"/>
    <p:sldId id="260" r:id="rId7"/>
    <p:sldId id="262" r:id="rId8"/>
    <p:sldId id="264" r:id="rId9"/>
    <p:sldId id="265" r:id="rId10"/>
    <p:sldId id="269" r:id="rId11"/>
    <p:sldId id="274" r:id="rId12"/>
    <p:sldId id="273" r:id="rId13"/>
    <p:sldId id="261" r:id="rId14"/>
    <p:sldId id="263" r:id="rId15"/>
    <p:sldId id="277" r:id="rId16"/>
    <p:sldId id="271" r:id="rId17"/>
    <p:sldId id="272" r:id="rId18"/>
    <p:sldId id="278" r:id="rId19"/>
    <p:sldId id="266" r:id="rId20"/>
    <p:sldId id="267" r:id="rId21"/>
    <p:sldId id="26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5282"/>
    <a:srgbClr val="0F3A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112" d="100"/>
          <a:sy n="112" d="100"/>
        </p:scale>
        <p:origin x="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hyperlink" Target="https://deco3801-the-snails.uqcloud.net/apidoc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C5DA-8C31-4836-897C-44BCB00EC65D}"/>
              </a:ext>
            </a:extLst>
          </p:cNvPr>
          <p:cNvSpPr>
            <a:spLocks noGrp="1"/>
          </p:cNvSpPr>
          <p:nvPr>
            <p:ph type="ctrTitle"/>
          </p:nvPr>
        </p:nvSpPr>
        <p:spPr/>
        <p:txBody>
          <a:bodyPr/>
          <a:lstStyle/>
          <a:p>
            <a:r>
              <a:rPr lang="en-AU" dirty="0"/>
              <a:t>The snails</a:t>
            </a:r>
          </a:p>
        </p:txBody>
      </p:sp>
      <p:sp>
        <p:nvSpPr>
          <p:cNvPr id="3" name="Subtitle 2">
            <a:extLst>
              <a:ext uri="{FF2B5EF4-FFF2-40B4-BE49-F238E27FC236}">
                <a16:creationId xmlns:a16="http://schemas.microsoft.com/office/drawing/2014/main" id="{475A0422-24AA-4798-A20B-BBFC5D657454}"/>
              </a:ext>
            </a:extLst>
          </p:cNvPr>
          <p:cNvSpPr>
            <a:spLocks noGrp="1"/>
          </p:cNvSpPr>
          <p:nvPr>
            <p:ph type="subTitle" idx="1"/>
          </p:nvPr>
        </p:nvSpPr>
        <p:spPr/>
        <p:txBody>
          <a:bodyPr/>
          <a:lstStyle/>
          <a:p>
            <a:r>
              <a:rPr lang="en-AU" dirty="0"/>
              <a:t>A DECO3801 Presentation</a:t>
            </a:r>
          </a:p>
        </p:txBody>
      </p:sp>
      <p:sp>
        <p:nvSpPr>
          <p:cNvPr id="4" name="Rectangle 3">
            <a:extLst>
              <a:ext uri="{FF2B5EF4-FFF2-40B4-BE49-F238E27FC236}">
                <a16:creationId xmlns:a16="http://schemas.microsoft.com/office/drawing/2014/main" id="{31B16BFD-288A-4B34-A73F-41EB8B92222D}"/>
              </a:ext>
            </a:extLst>
          </p:cNvPr>
          <p:cNvSpPr/>
          <p:nvPr/>
        </p:nvSpPr>
        <p:spPr>
          <a:xfrm>
            <a:off x="1876424" y="4207073"/>
            <a:ext cx="8014196" cy="1107996"/>
          </a:xfrm>
          <a:prstGeom prst="rect">
            <a:avLst/>
          </a:prstGeom>
        </p:spPr>
        <p:txBody>
          <a:bodyPr wrap="square">
            <a:spAutoFit/>
          </a:bodyPr>
          <a:lstStyle/>
          <a:p>
            <a:r>
              <a:rPr lang="en-AU" sz="1400" dirty="0">
                <a:solidFill>
                  <a:srgbClr val="000000"/>
                </a:solidFill>
                <a:latin typeface="Arial" panose="020B0604020202020204" pitchFamily="34" charset="0"/>
              </a:rPr>
              <a:t>By Michael Delmastro (45360714), Harry Guthrie (44342870), Joshua Hwang (44302650), Richard Marron (45306721), </a:t>
            </a:r>
            <a:r>
              <a:rPr lang="en-AU" sz="1400" dirty="0">
                <a:solidFill>
                  <a:schemeClr val="bg1"/>
                </a:solidFill>
                <a:latin typeface="Arial" panose="020B0604020202020204" pitchFamily="34" charset="0"/>
              </a:rPr>
              <a:t>Leodegario Orpilla III </a:t>
            </a:r>
            <a:r>
              <a:rPr lang="en-AU" sz="1400" dirty="0">
                <a:solidFill>
                  <a:srgbClr val="000000"/>
                </a:solidFill>
                <a:latin typeface="Arial" panose="020B0604020202020204" pitchFamily="34" charset="0"/>
              </a:rPr>
              <a:t>(45295517), and Christopher Stanfield Flores (45328095) </a:t>
            </a:r>
            <a:endParaRPr lang="en-AU" sz="1400" dirty="0"/>
          </a:p>
          <a:p>
            <a:endParaRPr lang="en-AU" sz="1400" dirty="0">
              <a:solidFill>
                <a:schemeClr val="bg1"/>
              </a:solidFill>
            </a:endParaRPr>
          </a:p>
          <a:p>
            <a:br>
              <a:rPr lang="en-AU" sz="1200" dirty="0">
                <a:solidFill>
                  <a:schemeClr val="bg1"/>
                </a:solidFill>
              </a:rPr>
            </a:br>
            <a:endParaRPr lang="en-AU" sz="1200" dirty="0">
              <a:solidFill>
                <a:schemeClr val="bg1"/>
              </a:solidFill>
            </a:endParaRPr>
          </a:p>
        </p:txBody>
      </p:sp>
    </p:spTree>
    <p:extLst>
      <p:ext uri="{BB962C8B-B14F-4D97-AF65-F5344CB8AC3E}">
        <p14:creationId xmlns:p14="http://schemas.microsoft.com/office/powerpoint/2010/main" val="2788600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984F1-06A5-4487-AE34-EF40A04A6573}"/>
              </a:ext>
            </a:extLst>
          </p:cNvPr>
          <p:cNvSpPr>
            <a:spLocks noGrp="1"/>
          </p:cNvSpPr>
          <p:nvPr>
            <p:ph type="title"/>
          </p:nvPr>
        </p:nvSpPr>
        <p:spPr>
          <a:xfrm>
            <a:off x="4417398" y="790804"/>
            <a:ext cx="2738713" cy="1478570"/>
          </a:xfrm>
        </p:spPr>
        <p:txBody>
          <a:bodyPr/>
          <a:lstStyle/>
          <a:p>
            <a:r>
              <a:rPr lang="en-AU" dirty="0"/>
              <a:t>Front-end</a:t>
            </a:r>
          </a:p>
        </p:txBody>
      </p:sp>
      <p:sp>
        <p:nvSpPr>
          <p:cNvPr id="27" name="Rectangle: Rounded Corners 26">
            <a:extLst>
              <a:ext uri="{FF2B5EF4-FFF2-40B4-BE49-F238E27FC236}">
                <a16:creationId xmlns:a16="http://schemas.microsoft.com/office/drawing/2014/main" id="{DECF958A-6114-4B3F-877A-0504DD2562B5}"/>
              </a:ext>
            </a:extLst>
          </p:cNvPr>
          <p:cNvSpPr/>
          <p:nvPr/>
        </p:nvSpPr>
        <p:spPr>
          <a:xfrm>
            <a:off x="4253966" y="2263314"/>
            <a:ext cx="2869763" cy="16368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pic>
        <p:nvPicPr>
          <p:cNvPr id="10242" name="Picture 2" descr="Scaling the Single Page Application with React.js and Flux - AddThis">
            <a:extLst>
              <a:ext uri="{FF2B5EF4-FFF2-40B4-BE49-F238E27FC236}">
                <a16:creationId xmlns:a16="http://schemas.microsoft.com/office/drawing/2014/main" id="{1603F099-48BD-4610-B6FF-2542DD57A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45" y="2263314"/>
            <a:ext cx="2422702" cy="1636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Plus Sign 4">
            <a:extLst>
              <a:ext uri="{FF2B5EF4-FFF2-40B4-BE49-F238E27FC236}">
                <a16:creationId xmlns:a16="http://schemas.microsoft.com/office/drawing/2014/main" id="{C02ABF86-14DA-4418-AD3B-B7B5A54B2528}"/>
              </a:ext>
            </a:extLst>
          </p:cNvPr>
          <p:cNvSpPr/>
          <p:nvPr/>
        </p:nvSpPr>
        <p:spPr>
          <a:xfrm>
            <a:off x="3484159" y="2812454"/>
            <a:ext cx="500794" cy="481781"/>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pic>
        <p:nvPicPr>
          <p:cNvPr id="10244" name="Picture 4" descr="Seadragon">
            <a:extLst>
              <a:ext uri="{FF2B5EF4-FFF2-40B4-BE49-F238E27FC236}">
                <a16:creationId xmlns:a16="http://schemas.microsoft.com/office/drawing/2014/main" id="{AD4BD051-6466-4C65-8BE8-2507BA660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469" y="2627351"/>
            <a:ext cx="2825260" cy="911915"/>
          </a:xfrm>
          <a:prstGeom prst="rect">
            <a:avLst/>
          </a:prstGeom>
          <a:noFill/>
          <a:extLst>
            <a:ext uri="{909E8E84-426E-40DD-AFC4-6F175D3DCCD1}">
              <a14:hiddenFill xmlns:a14="http://schemas.microsoft.com/office/drawing/2010/main">
                <a:solidFill>
                  <a:srgbClr val="FFFFFF"/>
                </a:solidFill>
              </a14:hiddenFill>
            </a:ext>
          </a:extLst>
        </p:spPr>
      </p:pic>
      <p:sp>
        <p:nvSpPr>
          <p:cNvPr id="31" name="Plus Sign 30">
            <a:extLst>
              <a:ext uri="{FF2B5EF4-FFF2-40B4-BE49-F238E27FC236}">
                <a16:creationId xmlns:a16="http://schemas.microsoft.com/office/drawing/2014/main" id="{7BBF8EA2-3B4C-4446-ADFE-2570BF4F1253}"/>
              </a:ext>
            </a:extLst>
          </p:cNvPr>
          <p:cNvSpPr/>
          <p:nvPr/>
        </p:nvSpPr>
        <p:spPr>
          <a:xfrm>
            <a:off x="7424073" y="2812455"/>
            <a:ext cx="500794" cy="481781"/>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pic>
        <p:nvPicPr>
          <p:cNvPr id="32" name="Picture 6" descr="CSS3 Tutorial - An Ultimate Guide for Beginners">
            <a:extLst>
              <a:ext uri="{FF2B5EF4-FFF2-40B4-BE49-F238E27FC236}">
                <a16:creationId xmlns:a16="http://schemas.microsoft.com/office/drawing/2014/main" id="{5185BDCD-D995-4E48-9AB4-1445AF76B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55" r="74388"/>
          <a:stretch/>
        </p:blipFill>
        <p:spPr bwMode="auto">
          <a:xfrm>
            <a:off x="8196656" y="2234945"/>
            <a:ext cx="1492628" cy="1636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14211171-C274-4EF6-A471-BC3D2AF32EF4}"/>
              </a:ext>
            </a:extLst>
          </p:cNvPr>
          <p:cNvSpPr/>
          <p:nvPr/>
        </p:nvSpPr>
        <p:spPr>
          <a:xfrm>
            <a:off x="3489356" y="5042068"/>
            <a:ext cx="1887795" cy="93429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34" name="Rectangle: Rounded Corners 33">
            <a:extLst>
              <a:ext uri="{FF2B5EF4-FFF2-40B4-BE49-F238E27FC236}">
                <a16:creationId xmlns:a16="http://schemas.microsoft.com/office/drawing/2014/main" id="{6E47E2B8-38AD-4215-8820-E25E0440DEB4}"/>
              </a:ext>
            </a:extLst>
          </p:cNvPr>
          <p:cNvSpPr/>
          <p:nvPr/>
        </p:nvSpPr>
        <p:spPr>
          <a:xfrm>
            <a:off x="5966633" y="5063180"/>
            <a:ext cx="1887795" cy="93429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35" name="TextBox 34">
            <a:extLst>
              <a:ext uri="{FF2B5EF4-FFF2-40B4-BE49-F238E27FC236}">
                <a16:creationId xmlns:a16="http://schemas.microsoft.com/office/drawing/2014/main" id="{410C5DC5-23C2-4CF7-B5F6-CB5345A16D5E}"/>
              </a:ext>
            </a:extLst>
          </p:cNvPr>
          <p:cNvSpPr txBox="1"/>
          <p:nvPr/>
        </p:nvSpPr>
        <p:spPr>
          <a:xfrm>
            <a:off x="3562604" y="5273278"/>
            <a:ext cx="1887795" cy="369332"/>
          </a:xfrm>
          <a:prstGeom prst="rect">
            <a:avLst/>
          </a:prstGeom>
          <a:noFill/>
        </p:spPr>
        <p:txBody>
          <a:bodyPr wrap="square" rtlCol="0">
            <a:spAutoFit/>
          </a:bodyPr>
          <a:lstStyle/>
          <a:p>
            <a:r>
              <a:rPr lang="en-AU" b="1" dirty="0">
                <a:solidFill>
                  <a:schemeClr val="bg2">
                    <a:lumMod val="20000"/>
                    <a:lumOff val="80000"/>
                  </a:schemeClr>
                </a:solidFill>
              </a:rPr>
              <a:t>WebApp Screen</a:t>
            </a:r>
          </a:p>
        </p:txBody>
      </p:sp>
      <p:sp>
        <p:nvSpPr>
          <p:cNvPr id="36" name="TextBox 35">
            <a:extLst>
              <a:ext uri="{FF2B5EF4-FFF2-40B4-BE49-F238E27FC236}">
                <a16:creationId xmlns:a16="http://schemas.microsoft.com/office/drawing/2014/main" id="{C3535B23-6982-40A9-9BF3-8F1FE34AF9F1}"/>
              </a:ext>
            </a:extLst>
          </p:cNvPr>
          <p:cNvSpPr txBox="1"/>
          <p:nvPr/>
        </p:nvSpPr>
        <p:spPr>
          <a:xfrm>
            <a:off x="6040584" y="5278615"/>
            <a:ext cx="1887795" cy="369332"/>
          </a:xfrm>
          <a:prstGeom prst="rect">
            <a:avLst/>
          </a:prstGeom>
          <a:noFill/>
        </p:spPr>
        <p:txBody>
          <a:bodyPr wrap="square" rtlCol="0">
            <a:spAutoFit/>
          </a:bodyPr>
          <a:lstStyle/>
          <a:p>
            <a:r>
              <a:rPr lang="en-AU" b="1" dirty="0">
                <a:solidFill>
                  <a:schemeClr val="bg2">
                    <a:lumMod val="20000"/>
                    <a:lumOff val="80000"/>
                  </a:schemeClr>
                </a:solidFill>
              </a:rPr>
              <a:t>WebApp Mobile</a:t>
            </a:r>
          </a:p>
        </p:txBody>
      </p:sp>
      <p:sp>
        <p:nvSpPr>
          <p:cNvPr id="37" name="Title 1">
            <a:extLst>
              <a:ext uri="{FF2B5EF4-FFF2-40B4-BE49-F238E27FC236}">
                <a16:creationId xmlns:a16="http://schemas.microsoft.com/office/drawing/2014/main" id="{CD911493-EF83-49BD-8E8E-D354D2D022E0}"/>
              </a:ext>
            </a:extLst>
          </p:cNvPr>
          <p:cNvSpPr txBox="1">
            <a:spLocks/>
          </p:cNvSpPr>
          <p:nvPr/>
        </p:nvSpPr>
        <p:spPr>
          <a:xfrm>
            <a:off x="4705111" y="3772176"/>
            <a:ext cx="2706331"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AU" sz="2400" dirty="0"/>
              <a:t>Consists of:</a:t>
            </a:r>
          </a:p>
        </p:txBody>
      </p:sp>
    </p:spTree>
    <p:extLst>
      <p:ext uri="{BB962C8B-B14F-4D97-AF65-F5344CB8AC3E}">
        <p14:creationId xmlns:p14="http://schemas.microsoft.com/office/powerpoint/2010/main" val="1398577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D4B8-FFE5-4451-858C-5665CC0B5E5B}"/>
              </a:ext>
            </a:extLst>
          </p:cNvPr>
          <p:cNvSpPr>
            <a:spLocks noGrp="1"/>
          </p:cNvSpPr>
          <p:nvPr>
            <p:ph type="title"/>
          </p:nvPr>
        </p:nvSpPr>
        <p:spPr>
          <a:xfrm>
            <a:off x="1462960" y="16767"/>
            <a:ext cx="9905998" cy="1478570"/>
          </a:xfrm>
        </p:spPr>
        <p:txBody>
          <a:bodyPr/>
          <a:lstStyle/>
          <a:p>
            <a:r>
              <a:rPr lang="en-AU" dirty="0"/>
              <a:t>Justification of Technologies:</a:t>
            </a:r>
          </a:p>
        </p:txBody>
      </p:sp>
      <p:sp>
        <p:nvSpPr>
          <p:cNvPr id="3" name="Content Placeholder 2">
            <a:extLst>
              <a:ext uri="{FF2B5EF4-FFF2-40B4-BE49-F238E27FC236}">
                <a16:creationId xmlns:a16="http://schemas.microsoft.com/office/drawing/2014/main" id="{2B1CD9F7-87B5-439E-9ADA-2C2151D3EB41}"/>
              </a:ext>
            </a:extLst>
          </p:cNvPr>
          <p:cNvSpPr>
            <a:spLocks noGrp="1"/>
          </p:cNvSpPr>
          <p:nvPr>
            <p:ph idx="1"/>
          </p:nvPr>
        </p:nvSpPr>
        <p:spPr>
          <a:xfrm>
            <a:off x="3620756" y="1925953"/>
            <a:ext cx="7373033" cy="1478570"/>
          </a:xfrm>
        </p:spPr>
        <p:txBody>
          <a:bodyPr>
            <a:normAutofit/>
          </a:bodyPr>
          <a:lstStyle/>
          <a:p>
            <a:pPr marL="0" indent="0">
              <a:buNone/>
            </a:pPr>
            <a:r>
              <a:rPr lang="en-AU" sz="2000" dirty="0"/>
              <a:t>Allows us to easily build composable UI. Apps such as Facebook uses it. It is a popular JavaScript library. There are also lots of documentation and guides to help us.</a:t>
            </a:r>
          </a:p>
        </p:txBody>
      </p:sp>
      <p:pic>
        <p:nvPicPr>
          <p:cNvPr id="4" name="Picture 2" descr="Scaling the Single Page Application with React.js and Flux - AddThis">
            <a:extLst>
              <a:ext uri="{FF2B5EF4-FFF2-40B4-BE49-F238E27FC236}">
                <a16:creationId xmlns:a16="http://schemas.microsoft.com/office/drawing/2014/main" id="{67524716-FA06-4563-BB02-4FA388FAC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69" y="1925953"/>
            <a:ext cx="1972480" cy="12513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Picture 4" descr="Seadragon">
            <a:extLst>
              <a:ext uri="{FF2B5EF4-FFF2-40B4-BE49-F238E27FC236}">
                <a16:creationId xmlns:a16="http://schemas.microsoft.com/office/drawing/2014/main" id="{DA8BF2D2-0A95-4BAC-8885-2FF01FBA5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670" y="3701219"/>
            <a:ext cx="2051627" cy="662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A9370F67-1D19-4016-A212-4FDBBBDCEAFA}"/>
              </a:ext>
            </a:extLst>
          </p:cNvPr>
          <p:cNvSpPr/>
          <p:nvPr/>
        </p:nvSpPr>
        <p:spPr>
          <a:xfrm>
            <a:off x="1383670" y="3454071"/>
            <a:ext cx="2051627" cy="113661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7" name="Rectangle 6">
            <a:extLst>
              <a:ext uri="{FF2B5EF4-FFF2-40B4-BE49-F238E27FC236}">
                <a16:creationId xmlns:a16="http://schemas.microsoft.com/office/drawing/2014/main" id="{5A5C9438-819E-4089-958A-4711F2A62EEF}"/>
              </a:ext>
            </a:extLst>
          </p:cNvPr>
          <p:cNvSpPr/>
          <p:nvPr/>
        </p:nvSpPr>
        <p:spPr>
          <a:xfrm>
            <a:off x="3620756" y="3599821"/>
            <a:ext cx="6096000" cy="646331"/>
          </a:xfrm>
          <a:prstGeom prst="rect">
            <a:avLst/>
          </a:prstGeom>
        </p:spPr>
        <p:txBody>
          <a:bodyPr>
            <a:spAutoFit/>
          </a:bodyPr>
          <a:lstStyle/>
          <a:p>
            <a:r>
              <a:rPr lang="en-AU" dirty="0"/>
              <a:t>Static typing for JavaScript. It provides a better developer experience</a:t>
            </a:r>
          </a:p>
        </p:txBody>
      </p:sp>
    </p:spTree>
    <p:extLst>
      <p:ext uri="{BB962C8B-B14F-4D97-AF65-F5344CB8AC3E}">
        <p14:creationId xmlns:p14="http://schemas.microsoft.com/office/powerpoint/2010/main" val="3571517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73BC-ABE8-413D-A15E-3842A0E4EE33}"/>
              </a:ext>
            </a:extLst>
          </p:cNvPr>
          <p:cNvSpPr>
            <a:spLocks noGrp="1"/>
          </p:cNvSpPr>
          <p:nvPr>
            <p:ph type="title"/>
          </p:nvPr>
        </p:nvSpPr>
        <p:spPr/>
        <p:txBody>
          <a:bodyPr>
            <a:normAutofit/>
          </a:bodyPr>
          <a:lstStyle/>
          <a:p>
            <a:r>
              <a:rPr lang="en-AU" sz="3200" dirty="0"/>
              <a:t>Key Points for Dashboard</a:t>
            </a:r>
          </a:p>
        </p:txBody>
      </p:sp>
      <p:sp>
        <p:nvSpPr>
          <p:cNvPr id="3" name="Content Placeholder 2">
            <a:extLst>
              <a:ext uri="{FF2B5EF4-FFF2-40B4-BE49-F238E27FC236}">
                <a16:creationId xmlns:a16="http://schemas.microsoft.com/office/drawing/2014/main" id="{EB9D4D09-C312-4025-8E9F-78E70FD39373}"/>
              </a:ext>
            </a:extLst>
          </p:cNvPr>
          <p:cNvSpPr>
            <a:spLocks noGrp="1"/>
          </p:cNvSpPr>
          <p:nvPr>
            <p:ph idx="1"/>
          </p:nvPr>
        </p:nvSpPr>
        <p:spPr>
          <a:xfrm>
            <a:off x="1141409" y="1926808"/>
            <a:ext cx="9905999" cy="1321027"/>
          </a:xfrm>
        </p:spPr>
        <p:txBody>
          <a:bodyPr>
            <a:normAutofit/>
          </a:bodyPr>
          <a:lstStyle/>
          <a:p>
            <a:r>
              <a:rPr lang="en-AU" sz="2000" dirty="0"/>
              <a:t>It is customizable and configurable for the site admin</a:t>
            </a:r>
          </a:p>
          <a:p>
            <a:r>
              <a:rPr lang="en-AU" sz="2000" dirty="0"/>
              <a:t>This means they can have different layouts for different screens</a:t>
            </a:r>
          </a:p>
        </p:txBody>
      </p:sp>
      <p:sp>
        <p:nvSpPr>
          <p:cNvPr id="4" name="Title 1">
            <a:extLst>
              <a:ext uri="{FF2B5EF4-FFF2-40B4-BE49-F238E27FC236}">
                <a16:creationId xmlns:a16="http://schemas.microsoft.com/office/drawing/2014/main" id="{68BB2505-2A39-4899-9663-10AE924AE471}"/>
              </a:ext>
            </a:extLst>
          </p:cNvPr>
          <p:cNvSpPr txBox="1">
            <a:spLocks/>
          </p:cNvSpPr>
          <p:nvPr/>
        </p:nvSpPr>
        <p:spPr>
          <a:xfrm>
            <a:off x="1141413" y="328234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AU" sz="3200" dirty="0"/>
              <a:t>Key Points for Mobile</a:t>
            </a:r>
          </a:p>
        </p:txBody>
      </p:sp>
      <p:sp>
        <p:nvSpPr>
          <p:cNvPr id="5" name="Content Placeholder 2">
            <a:extLst>
              <a:ext uri="{FF2B5EF4-FFF2-40B4-BE49-F238E27FC236}">
                <a16:creationId xmlns:a16="http://schemas.microsoft.com/office/drawing/2014/main" id="{0B0F3A35-E709-43A4-ABDB-332B1C819E5B}"/>
              </a:ext>
            </a:extLst>
          </p:cNvPr>
          <p:cNvSpPr txBox="1">
            <a:spLocks/>
          </p:cNvSpPr>
          <p:nvPr/>
        </p:nvSpPr>
        <p:spPr>
          <a:xfrm>
            <a:off x="1141409" y="4535484"/>
            <a:ext cx="9905999" cy="13210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AU" sz="1800" dirty="0"/>
              <a:t>We are using the same technologies</a:t>
            </a:r>
          </a:p>
          <a:p>
            <a:r>
              <a:rPr lang="en-AU" sz="1800" dirty="0"/>
              <a:t>Makes it easier for state management</a:t>
            </a:r>
          </a:p>
          <a:p>
            <a:r>
              <a:rPr lang="en-AU" sz="1800" dirty="0"/>
              <a:t>Also using Material UI for prototyping </a:t>
            </a:r>
          </a:p>
        </p:txBody>
      </p:sp>
    </p:spTree>
    <p:extLst>
      <p:ext uri="{BB962C8B-B14F-4D97-AF65-F5344CB8AC3E}">
        <p14:creationId xmlns:p14="http://schemas.microsoft.com/office/powerpoint/2010/main" val="4247630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B1B8-ED13-4F6B-9E5A-68313C0486EF}"/>
              </a:ext>
            </a:extLst>
          </p:cNvPr>
          <p:cNvSpPr>
            <a:spLocks noGrp="1"/>
          </p:cNvSpPr>
          <p:nvPr>
            <p:ph type="title"/>
          </p:nvPr>
        </p:nvSpPr>
        <p:spPr>
          <a:xfrm>
            <a:off x="1541463" y="-172057"/>
            <a:ext cx="9905998" cy="1478570"/>
          </a:xfrm>
        </p:spPr>
        <p:txBody>
          <a:bodyPr>
            <a:normAutofit/>
          </a:bodyPr>
          <a:lstStyle/>
          <a:p>
            <a:r>
              <a:rPr lang="en-AU" sz="3200" dirty="0"/>
              <a:t>Rough Design programmed(Information board)</a:t>
            </a:r>
          </a:p>
        </p:txBody>
      </p:sp>
      <p:pic>
        <p:nvPicPr>
          <p:cNvPr id="4098" name="Picture 2">
            <a:extLst>
              <a:ext uri="{FF2B5EF4-FFF2-40B4-BE49-F238E27FC236}">
                <a16:creationId xmlns:a16="http://schemas.microsoft.com/office/drawing/2014/main" id="{E8F6030B-F4B7-4035-A91E-615B7BC31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1225748"/>
            <a:ext cx="10001250" cy="4813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010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B1B8-ED13-4F6B-9E5A-68313C0486EF}"/>
              </a:ext>
            </a:extLst>
          </p:cNvPr>
          <p:cNvSpPr>
            <a:spLocks noGrp="1"/>
          </p:cNvSpPr>
          <p:nvPr>
            <p:ph type="title"/>
          </p:nvPr>
        </p:nvSpPr>
        <p:spPr>
          <a:xfrm>
            <a:off x="1541463" y="-172057"/>
            <a:ext cx="9905998" cy="1478570"/>
          </a:xfrm>
        </p:spPr>
        <p:txBody>
          <a:bodyPr/>
          <a:lstStyle/>
          <a:p>
            <a:r>
              <a:rPr lang="en-AU" dirty="0"/>
              <a:t>Design process (Information board)</a:t>
            </a:r>
          </a:p>
        </p:txBody>
      </p:sp>
      <p:pic>
        <p:nvPicPr>
          <p:cNvPr id="5122" name="Picture 2">
            <a:extLst>
              <a:ext uri="{FF2B5EF4-FFF2-40B4-BE49-F238E27FC236}">
                <a16:creationId xmlns:a16="http://schemas.microsoft.com/office/drawing/2014/main" id="{465C8617-3AC7-46E7-B6CB-F7EF1B905E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30"/>
          <a:stretch/>
        </p:blipFill>
        <p:spPr bwMode="auto">
          <a:xfrm>
            <a:off x="1314671" y="1157679"/>
            <a:ext cx="9976881" cy="49211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CE5F879-C2D6-4101-980A-0425836D091E}"/>
              </a:ext>
            </a:extLst>
          </p:cNvPr>
          <p:cNvPicPr>
            <a:picLocks noChangeAspect="1"/>
          </p:cNvPicPr>
          <p:nvPr/>
        </p:nvPicPr>
        <p:blipFill>
          <a:blip r:embed="rId3"/>
          <a:stretch>
            <a:fillRect/>
          </a:stretch>
        </p:blipFill>
        <p:spPr>
          <a:xfrm>
            <a:off x="6451134" y="3746346"/>
            <a:ext cx="2172750" cy="674652"/>
          </a:xfrm>
          <a:prstGeom prst="rect">
            <a:avLst/>
          </a:prstGeom>
        </p:spPr>
      </p:pic>
    </p:spTree>
    <p:extLst>
      <p:ext uri="{BB962C8B-B14F-4D97-AF65-F5344CB8AC3E}">
        <p14:creationId xmlns:p14="http://schemas.microsoft.com/office/powerpoint/2010/main" val="3543430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83E2-9EF5-474C-9FF3-E1951C8AB63A}"/>
              </a:ext>
            </a:extLst>
          </p:cNvPr>
          <p:cNvSpPr>
            <a:spLocks noGrp="1"/>
          </p:cNvSpPr>
          <p:nvPr>
            <p:ph type="title"/>
          </p:nvPr>
        </p:nvSpPr>
        <p:spPr>
          <a:xfrm>
            <a:off x="2286002" y="0"/>
            <a:ext cx="9905998" cy="1478570"/>
          </a:xfrm>
        </p:spPr>
        <p:txBody>
          <a:bodyPr/>
          <a:lstStyle/>
          <a:p>
            <a:r>
              <a:rPr lang="en-AU" dirty="0"/>
              <a:t>Final Design: information Board </a:t>
            </a:r>
          </a:p>
        </p:txBody>
      </p:sp>
      <p:pic>
        <p:nvPicPr>
          <p:cNvPr id="2054" name="Picture 6">
            <a:extLst>
              <a:ext uri="{FF2B5EF4-FFF2-40B4-BE49-F238E27FC236}">
                <a16:creationId xmlns:a16="http://schemas.microsoft.com/office/drawing/2014/main" id="{4E0FBF08-16A5-4E1C-B535-D5D4096EAA5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058"/>
          <a:stretch/>
        </p:blipFill>
        <p:spPr bwMode="auto">
          <a:xfrm>
            <a:off x="1208998" y="1367405"/>
            <a:ext cx="10022971" cy="46139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AA275E1-1184-4BAA-9BD0-7AC488AD028E}"/>
              </a:ext>
            </a:extLst>
          </p:cNvPr>
          <p:cNvPicPr>
            <a:picLocks noChangeAspect="1"/>
          </p:cNvPicPr>
          <p:nvPr/>
        </p:nvPicPr>
        <p:blipFill>
          <a:blip r:embed="rId3"/>
          <a:stretch>
            <a:fillRect/>
          </a:stretch>
        </p:blipFill>
        <p:spPr>
          <a:xfrm>
            <a:off x="3887859" y="3887598"/>
            <a:ext cx="2300747" cy="701180"/>
          </a:xfrm>
          <a:prstGeom prst="rect">
            <a:avLst/>
          </a:prstGeom>
        </p:spPr>
      </p:pic>
    </p:spTree>
    <p:extLst>
      <p:ext uri="{BB962C8B-B14F-4D97-AF65-F5344CB8AC3E}">
        <p14:creationId xmlns:p14="http://schemas.microsoft.com/office/powerpoint/2010/main" val="1229463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2E3E8A-B221-4D27-BAB3-21D1D28EA951}"/>
              </a:ext>
            </a:extLst>
          </p:cNvPr>
          <p:cNvSpPr/>
          <p:nvPr/>
        </p:nvSpPr>
        <p:spPr>
          <a:xfrm>
            <a:off x="5442247" y="970621"/>
            <a:ext cx="2885813" cy="5282859"/>
          </a:xfrm>
          <a:prstGeom prst="roundRect">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n-AU"/>
          </a:p>
        </p:txBody>
      </p:sp>
      <p:sp>
        <p:nvSpPr>
          <p:cNvPr id="5" name="Rectangle: Rounded Corners 4">
            <a:extLst>
              <a:ext uri="{FF2B5EF4-FFF2-40B4-BE49-F238E27FC236}">
                <a16:creationId xmlns:a16="http://schemas.microsoft.com/office/drawing/2014/main" id="{39617721-0B69-4AEF-83EC-5C8BB1796A68}"/>
              </a:ext>
            </a:extLst>
          </p:cNvPr>
          <p:cNvSpPr/>
          <p:nvPr/>
        </p:nvSpPr>
        <p:spPr>
          <a:xfrm>
            <a:off x="5513640" y="1035745"/>
            <a:ext cx="2734065" cy="5189182"/>
          </a:xfrm>
          <a:prstGeom prst="roundRect">
            <a:avLst/>
          </a:prstGeom>
          <a:solidFill>
            <a:srgbClr val="0F3A5D"/>
          </a:solidFill>
          <a:ln>
            <a:noFill/>
          </a:ln>
        </p:spPr>
        <p:style>
          <a:lnRef idx="2">
            <a:schemeClr val="accent6">
              <a:shade val="50000"/>
            </a:schemeClr>
          </a:lnRef>
          <a:fillRef idx="1001">
            <a:schemeClr val="dk2"/>
          </a:fillRef>
          <a:effectRef idx="0">
            <a:schemeClr val="accent6"/>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C3B9F56E-77E4-471A-9BC2-70399CFDED93}"/>
              </a:ext>
            </a:extLst>
          </p:cNvPr>
          <p:cNvSpPr/>
          <p:nvPr/>
        </p:nvSpPr>
        <p:spPr>
          <a:xfrm>
            <a:off x="5653253" y="1404126"/>
            <a:ext cx="2458801" cy="391215"/>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AU"/>
          </a:p>
        </p:txBody>
      </p:sp>
      <p:sp>
        <p:nvSpPr>
          <p:cNvPr id="7" name="TextBox 6">
            <a:extLst>
              <a:ext uri="{FF2B5EF4-FFF2-40B4-BE49-F238E27FC236}">
                <a16:creationId xmlns:a16="http://schemas.microsoft.com/office/drawing/2014/main" id="{4C43729E-5FCC-4C52-BC77-476BE231BA2D}"/>
              </a:ext>
            </a:extLst>
          </p:cNvPr>
          <p:cNvSpPr txBox="1"/>
          <p:nvPr/>
        </p:nvSpPr>
        <p:spPr>
          <a:xfrm>
            <a:off x="5672459" y="1485562"/>
            <a:ext cx="2034815" cy="276999"/>
          </a:xfrm>
          <a:prstGeom prst="rect">
            <a:avLst/>
          </a:prstGeom>
          <a:noFill/>
        </p:spPr>
        <p:txBody>
          <a:bodyPr wrap="square" rtlCol="0">
            <a:spAutoFit/>
          </a:bodyPr>
          <a:lstStyle/>
          <a:p>
            <a:r>
              <a:rPr lang="en-AU" sz="1200" i="1" dirty="0">
                <a:latin typeface="Segoe UI" panose="020B0502040204020203" pitchFamily="34" charset="0"/>
                <a:cs typeface="Segoe UI" panose="020B0502040204020203" pitchFamily="34" charset="0"/>
              </a:rPr>
              <a:t>Search . . .</a:t>
            </a:r>
          </a:p>
        </p:txBody>
      </p:sp>
      <p:sp>
        <p:nvSpPr>
          <p:cNvPr id="8" name="Rectangle: Rounded Corners 7">
            <a:extLst>
              <a:ext uri="{FF2B5EF4-FFF2-40B4-BE49-F238E27FC236}">
                <a16:creationId xmlns:a16="http://schemas.microsoft.com/office/drawing/2014/main" id="{16820325-E226-4FED-9CCC-9B3BB70544DD}"/>
              </a:ext>
            </a:extLst>
          </p:cNvPr>
          <p:cNvSpPr/>
          <p:nvPr/>
        </p:nvSpPr>
        <p:spPr>
          <a:xfrm>
            <a:off x="5618415" y="5541757"/>
            <a:ext cx="776634" cy="3912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a:p>
        </p:txBody>
      </p:sp>
      <p:pic>
        <p:nvPicPr>
          <p:cNvPr id="9" name="Picture 2" descr="Home Logo Icon #144853 - Free Icons Library">
            <a:extLst>
              <a:ext uri="{FF2B5EF4-FFF2-40B4-BE49-F238E27FC236}">
                <a16:creationId xmlns:a16="http://schemas.microsoft.com/office/drawing/2014/main" id="{81C2E8DB-5D55-42A2-87CC-1518AAB39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5749" y="5574750"/>
            <a:ext cx="308450" cy="3084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F4DFA4EB-FB59-4C66-A512-8C61A86F8DAC}"/>
              </a:ext>
            </a:extLst>
          </p:cNvPr>
          <p:cNvSpPr/>
          <p:nvPr/>
        </p:nvSpPr>
        <p:spPr>
          <a:xfrm>
            <a:off x="6487575" y="5541757"/>
            <a:ext cx="776634" cy="3912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a:p>
        </p:txBody>
      </p:sp>
      <p:grpSp>
        <p:nvGrpSpPr>
          <p:cNvPr id="11" name="Group 10">
            <a:extLst>
              <a:ext uri="{FF2B5EF4-FFF2-40B4-BE49-F238E27FC236}">
                <a16:creationId xmlns:a16="http://schemas.microsoft.com/office/drawing/2014/main" id="{576ECC93-EE59-4936-A668-27557CE86F49}"/>
              </a:ext>
            </a:extLst>
          </p:cNvPr>
          <p:cNvGrpSpPr/>
          <p:nvPr/>
        </p:nvGrpSpPr>
        <p:grpSpPr>
          <a:xfrm>
            <a:off x="6701458" y="5609618"/>
            <a:ext cx="368253" cy="281971"/>
            <a:chOff x="7214089" y="3251755"/>
            <a:chExt cx="2462400" cy="1670400"/>
          </a:xfrm>
        </p:grpSpPr>
        <p:sp>
          <p:nvSpPr>
            <p:cNvPr id="12" name="Rectangle: Rounded Corners 11">
              <a:extLst>
                <a:ext uri="{FF2B5EF4-FFF2-40B4-BE49-F238E27FC236}">
                  <a16:creationId xmlns:a16="http://schemas.microsoft.com/office/drawing/2014/main" id="{112222E0-F69B-40F0-95E5-C5C5657E084A}"/>
                </a:ext>
              </a:extLst>
            </p:cNvPr>
            <p:cNvSpPr/>
            <p:nvPr/>
          </p:nvSpPr>
          <p:spPr>
            <a:xfrm>
              <a:off x="7214089" y="3251755"/>
              <a:ext cx="2462400" cy="1296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EEC169DB-0C13-4402-9C93-5E8586224BC0}"/>
                </a:ext>
              </a:extLst>
            </p:cNvPr>
            <p:cNvSpPr/>
            <p:nvPr/>
          </p:nvSpPr>
          <p:spPr>
            <a:xfrm>
              <a:off x="7372800" y="3366673"/>
              <a:ext cx="2157093" cy="10310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4" name="Right Triangle 13">
              <a:extLst>
                <a:ext uri="{FF2B5EF4-FFF2-40B4-BE49-F238E27FC236}">
                  <a16:creationId xmlns:a16="http://schemas.microsoft.com/office/drawing/2014/main" id="{7B998B52-94CB-4D69-9FFA-EDBE2043E6C1}"/>
                </a:ext>
              </a:extLst>
            </p:cNvPr>
            <p:cNvSpPr/>
            <p:nvPr/>
          </p:nvSpPr>
          <p:spPr>
            <a:xfrm rot="5400000">
              <a:off x="7587898" y="4297539"/>
              <a:ext cx="409519" cy="839714"/>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sp>
        <p:nvSpPr>
          <p:cNvPr id="15" name="Rectangle: Rounded Corners 14">
            <a:extLst>
              <a:ext uri="{FF2B5EF4-FFF2-40B4-BE49-F238E27FC236}">
                <a16:creationId xmlns:a16="http://schemas.microsoft.com/office/drawing/2014/main" id="{65C5067F-228D-4274-BCC8-624E20026502}"/>
              </a:ext>
            </a:extLst>
          </p:cNvPr>
          <p:cNvSpPr/>
          <p:nvPr/>
        </p:nvSpPr>
        <p:spPr>
          <a:xfrm>
            <a:off x="7335420" y="5550376"/>
            <a:ext cx="776634" cy="3912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a:p>
        </p:txBody>
      </p:sp>
      <p:sp>
        <p:nvSpPr>
          <p:cNvPr id="16" name="Plus Sign 15">
            <a:extLst>
              <a:ext uri="{FF2B5EF4-FFF2-40B4-BE49-F238E27FC236}">
                <a16:creationId xmlns:a16="http://schemas.microsoft.com/office/drawing/2014/main" id="{E5615A04-E76A-4B67-878C-C128BF914901}"/>
              </a:ext>
            </a:extLst>
          </p:cNvPr>
          <p:cNvSpPr/>
          <p:nvPr/>
        </p:nvSpPr>
        <p:spPr>
          <a:xfrm>
            <a:off x="7560151" y="5623643"/>
            <a:ext cx="327171" cy="261457"/>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8B6FCBC7-CA3C-4FE9-B313-A61A361D0F0B}"/>
              </a:ext>
            </a:extLst>
          </p:cNvPr>
          <p:cNvSpPr txBox="1"/>
          <p:nvPr/>
        </p:nvSpPr>
        <p:spPr>
          <a:xfrm>
            <a:off x="8735605" y="4801773"/>
            <a:ext cx="1627464" cy="369332"/>
          </a:xfrm>
          <a:prstGeom prst="rect">
            <a:avLst/>
          </a:prstGeom>
          <a:noFill/>
        </p:spPr>
        <p:txBody>
          <a:bodyPr wrap="square" rtlCol="0">
            <a:spAutoFit/>
          </a:bodyPr>
          <a:lstStyle/>
          <a:p>
            <a:r>
              <a:rPr lang="en-AU" dirty="0"/>
              <a:t>Add a post</a:t>
            </a:r>
          </a:p>
        </p:txBody>
      </p:sp>
      <p:cxnSp>
        <p:nvCxnSpPr>
          <p:cNvPr id="18" name="Straight Arrow Connector 17">
            <a:extLst>
              <a:ext uri="{FF2B5EF4-FFF2-40B4-BE49-F238E27FC236}">
                <a16:creationId xmlns:a16="http://schemas.microsoft.com/office/drawing/2014/main" id="{B56C7367-FD62-45C5-B60A-8A85398F6455}"/>
              </a:ext>
            </a:extLst>
          </p:cNvPr>
          <p:cNvCxnSpPr>
            <a:cxnSpLocks/>
          </p:cNvCxnSpPr>
          <p:nvPr/>
        </p:nvCxnSpPr>
        <p:spPr>
          <a:xfrm flipH="1">
            <a:off x="7964691" y="5082993"/>
            <a:ext cx="761144" cy="5906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001423D2-B2F8-49BA-A241-65EDA542A633}"/>
              </a:ext>
            </a:extLst>
          </p:cNvPr>
          <p:cNvCxnSpPr>
            <a:cxnSpLocks/>
          </p:cNvCxnSpPr>
          <p:nvPr/>
        </p:nvCxnSpPr>
        <p:spPr>
          <a:xfrm flipH="1">
            <a:off x="7120564" y="4535070"/>
            <a:ext cx="1605271" cy="10958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77ED683F-BCAB-436E-AB1E-0117A3D1EB0A}"/>
              </a:ext>
            </a:extLst>
          </p:cNvPr>
          <p:cNvSpPr txBox="1"/>
          <p:nvPr/>
        </p:nvSpPr>
        <p:spPr>
          <a:xfrm>
            <a:off x="8705294" y="4299282"/>
            <a:ext cx="2099725" cy="369332"/>
          </a:xfrm>
          <a:prstGeom prst="rect">
            <a:avLst/>
          </a:prstGeom>
          <a:noFill/>
        </p:spPr>
        <p:txBody>
          <a:bodyPr wrap="square" rtlCol="0">
            <a:spAutoFit/>
          </a:bodyPr>
          <a:lstStyle/>
          <a:p>
            <a:r>
              <a:rPr lang="en-AU" dirty="0"/>
              <a:t>Message a friend</a:t>
            </a:r>
          </a:p>
        </p:txBody>
      </p:sp>
      <p:sp>
        <p:nvSpPr>
          <p:cNvPr id="21" name="TextBox 20">
            <a:extLst>
              <a:ext uri="{FF2B5EF4-FFF2-40B4-BE49-F238E27FC236}">
                <a16:creationId xmlns:a16="http://schemas.microsoft.com/office/drawing/2014/main" id="{31766209-CE92-497C-997F-1D10F81D5A09}"/>
              </a:ext>
            </a:extLst>
          </p:cNvPr>
          <p:cNvSpPr txBox="1"/>
          <p:nvPr/>
        </p:nvSpPr>
        <p:spPr>
          <a:xfrm>
            <a:off x="8725835" y="3874645"/>
            <a:ext cx="3303978" cy="369332"/>
          </a:xfrm>
          <a:prstGeom prst="rect">
            <a:avLst/>
          </a:prstGeom>
          <a:noFill/>
        </p:spPr>
        <p:txBody>
          <a:bodyPr wrap="square" rtlCol="0">
            <a:spAutoFit/>
          </a:bodyPr>
          <a:lstStyle/>
          <a:p>
            <a:r>
              <a:rPr lang="en-AU" dirty="0"/>
              <a:t>Go to the home page (This page)</a:t>
            </a:r>
          </a:p>
        </p:txBody>
      </p:sp>
      <p:cxnSp>
        <p:nvCxnSpPr>
          <p:cNvPr id="22" name="Straight Arrow Connector 21">
            <a:extLst>
              <a:ext uri="{FF2B5EF4-FFF2-40B4-BE49-F238E27FC236}">
                <a16:creationId xmlns:a16="http://schemas.microsoft.com/office/drawing/2014/main" id="{2721A975-477C-49FF-B80E-76A2BAEC3B83}"/>
              </a:ext>
            </a:extLst>
          </p:cNvPr>
          <p:cNvCxnSpPr>
            <a:cxnSpLocks/>
            <a:stCxn id="21" idx="1"/>
          </p:cNvCxnSpPr>
          <p:nvPr/>
        </p:nvCxnSpPr>
        <p:spPr>
          <a:xfrm flipH="1">
            <a:off x="6225403" y="4059311"/>
            <a:ext cx="2500432" cy="16142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45C55D87-7740-4882-9B89-3FDFB4108DAC}"/>
              </a:ext>
            </a:extLst>
          </p:cNvPr>
          <p:cNvSpPr txBox="1"/>
          <p:nvPr/>
        </p:nvSpPr>
        <p:spPr>
          <a:xfrm>
            <a:off x="8725835" y="1439395"/>
            <a:ext cx="3303978" cy="369332"/>
          </a:xfrm>
          <a:prstGeom prst="rect">
            <a:avLst/>
          </a:prstGeom>
          <a:noFill/>
        </p:spPr>
        <p:txBody>
          <a:bodyPr wrap="square" rtlCol="0">
            <a:spAutoFit/>
          </a:bodyPr>
          <a:lstStyle/>
          <a:p>
            <a:r>
              <a:rPr lang="en-AU" dirty="0"/>
              <a:t>Search for a user or a post</a:t>
            </a:r>
          </a:p>
        </p:txBody>
      </p:sp>
      <p:cxnSp>
        <p:nvCxnSpPr>
          <p:cNvPr id="24" name="Straight Arrow Connector 23">
            <a:extLst>
              <a:ext uri="{FF2B5EF4-FFF2-40B4-BE49-F238E27FC236}">
                <a16:creationId xmlns:a16="http://schemas.microsoft.com/office/drawing/2014/main" id="{25BAC084-241F-48C1-A7C7-C95541E581BA}"/>
              </a:ext>
            </a:extLst>
          </p:cNvPr>
          <p:cNvCxnSpPr>
            <a:cxnSpLocks/>
            <a:stCxn id="23" idx="1"/>
            <a:endCxn id="7" idx="3"/>
          </p:cNvCxnSpPr>
          <p:nvPr/>
        </p:nvCxnSpPr>
        <p:spPr>
          <a:xfrm flipH="1">
            <a:off x="7707274" y="1624061"/>
            <a:ext cx="101856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 name="Picture 24">
            <a:extLst>
              <a:ext uri="{FF2B5EF4-FFF2-40B4-BE49-F238E27FC236}">
                <a16:creationId xmlns:a16="http://schemas.microsoft.com/office/drawing/2014/main" id="{A8652BD0-8A72-4E6A-90E4-60E4CE77F43A}"/>
              </a:ext>
            </a:extLst>
          </p:cNvPr>
          <p:cNvPicPr>
            <a:picLocks noChangeAspect="1"/>
          </p:cNvPicPr>
          <p:nvPr/>
        </p:nvPicPr>
        <p:blipFill rotWithShape="1">
          <a:blip r:embed="rId3"/>
          <a:srcRect r="2163" b="1630"/>
          <a:stretch/>
        </p:blipFill>
        <p:spPr>
          <a:xfrm>
            <a:off x="1708067" y="1017459"/>
            <a:ext cx="2885813" cy="5189182"/>
          </a:xfrm>
          <a:prstGeom prst="rect">
            <a:avLst/>
          </a:prstGeom>
        </p:spPr>
      </p:pic>
      <p:sp>
        <p:nvSpPr>
          <p:cNvPr id="26" name="TextBox 25">
            <a:extLst>
              <a:ext uri="{FF2B5EF4-FFF2-40B4-BE49-F238E27FC236}">
                <a16:creationId xmlns:a16="http://schemas.microsoft.com/office/drawing/2014/main" id="{1577C5DE-E85A-4537-AC94-26BF1B91192C}"/>
              </a:ext>
            </a:extLst>
          </p:cNvPr>
          <p:cNvSpPr txBox="1"/>
          <p:nvPr/>
        </p:nvSpPr>
        <p:spPr>
          <a:xfrm>
            <a:off x="1666691" y="253582"/>
            <a:ext cx="7590709" cy="461665"/>
          </a:xfrm>
          <a:prstGeom prst="rect">
            <a:avLst/>
          </a:prstGeom>
          <a:noFill/>
        </p:spPr>
        <p:txBody>
          <a:bodyPr wrap="square" rtlCol="0">
            <a:spAutoFit/>
          </a:bodyPr>
          <a:lstStyle/>
          <a:p>
            <a:r>
              <a:rPr lang="en-AU" sz="2400" dirty="0"/>
              <a:t>Initial Design based on the specification</a:t>
            </a:r>
          </a:p>
        </p:txBody>
      </p:sp>
    </p:spTree>
    <p:extLst>
      <p:ext uri="{BB962C8B-B14F-4D97-AF65-F5344CB8AC3E}">
        <p14:creationId xmlns:p14="http://schemas.microsoft.com/office/powerpoint/2010/main" val="3048141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2E3E8A-B221-4D27-BAB3-21D1D28EA951}"/>
              </a:ext>
            </a:extLst>
          </p:cNvPr>
          <p:cNvSpPr/>
          <p:nvPr/>
        </p:nvSpPr>
        <p:spPr>
          <a:xfrm>
            <a:off x="5442247" y="970621"/>
            <a:ext cx="2885813" cy="5282859"/>
          </a:xfrm>
          <a:prstGeom prst="roundRect">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n-AU"/>
          </a:p>
        </p:txBody>
      </p:sp>
      <p:sp>
        <p:nvSpPr>
          <p:cNvPr id="5" name="Rectangle: Rounded Corners 4">
            <a:extLst>
              <a:ext uri="{FF2B5EF4-FFF2-40B4-BE49-F238E27FC236}">
                <a16:creationId xmlns:a16="http://schemas.microsoft.com/office/drawing/2014/main" id="{39617721-0B69-4AEF-83EC-5C8BB1796A68}"/>
              </a:ext>
            </a:extLst>
          </p:cNvPr>
          <p:cNvSpPr/>
          <p:nvPr/>
        </p:nvSpPr>
        <p:spPr>
          <a:xfrm>
            <a:off x="5513640" y="1035745"/>
            <a:ext cx="2734065" cy="5189182"/>
          </a:xfrm>
          <a:prstGeom prst="roundRect">
            <a:avLst/>
          </a:prstGeom>
          <a:solidFill>
            <a:srgbClr val="0F3A5D"/>
          </a:solidFill>
          <a:ln>
            <a:noFill/>
          </a:ln>
        </p:spPr>
        <p:style>
          <a:lnRef idx="2">
            <a:schemeClr val="accent6">
              <a:shade val="50000"/>
            </a:schemeClr>
          </a:lnRef>
          <a:fillRef idx="1001">
            <a:schemeClr val="dk2"/>
          </a:fillRef>
          <a:effectRef idx="0">
            <a:schemeClr val="accent6"/>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C3B9F56E-77E4-471A-9BC2-70399CFDED93}"/>
              </a:ext>
            </a:extLst>
          </p:cNvPr>
          <p:cNvSpPr/>
          <p:nvPr/>
        </p:nvSpPr>
        <p:spPr>
          <a:xfrm>
            <a:off x="5653253" y="1404126"/>
            <a:ext cx="2458801" cy="391215"/>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AU"/>
          </a:p>
        </p:txBody>
      </p:sp>
      <p:sp>
        <p:nvSpPr>
          <p:cNvPr id="7" name="TextBox 6">
            <a:extLst>
              <a:ext uri="{FF2B5EF4-FFF2-40B4-BE49-F238E27FC236}">
                <a16:creationId xmlns:a16="http://schemas.microsoft.com/office/drawing/2014/main" id="{4C43729E-5FCC-4C52-BC77-476BE231BA2D}"/>
              </a:ext>
            </a:extLst>
          </p:cNvPr>
          <p:cNvSpPr txBox="1"/>
          <p:nvPr/>
        </p:nvSpPr>
        <p:spPr>
          <a:xfrm>
            <a:off x="5672459" y="1485562"/>
            <a:ext cx="2034815" cy="276999"/>
          </a:xfrm>
          <a:prstGeom prst="rect">
            <a:avLst/>
          </a:prstGeom>
          <a:noFill/>
        </p:spPr>
        <p:txBody>
          <a:bodyPr wrap="square" rtlCol="0">
            <a:spAutoFit/>
          </a:bodyPr>
          <a:lstStyle/>
          <a:p>
            <a:r>
              <a:rPr lang="en-AU" sz="1200" i="1" dirty="0">
                <a:latin typeface="Segoe UI" panose="020B0502040204020203" pitchFamily="34" charset="0"/>
                <a:cs typeface="Segoe UI" panose="020B0502040204020203" pitchFamily="34" charset="0"/>
              </a:rPr>
              <a:t>Search . . .</a:t>
            </a:r>
          </a:p>
        </p:txBody>
      </p:sp>
      <p:sp>
        <p:nvSpPr>
          <p:cNvPr id="8" name="Rectangle: Rounded Corners 7">
            <a:extLst>
              <a:ext uri="{FF2B5EF4-FFF2-40B4-BE49-F238E27FC236}">
                <a16:creationId xmlns:a16="http://schemas.microsoft.com/office/drawing/2014/main" id="{16820325-E226-4FED-9CCC-9B3BB70544DD}"/>
              </a:ext>
            </a:extLst>
          </p:cNvPr>
          <p:cNvSpPr/>
          <p:nvPr/>
        </p:nvSpPr>
        <p:spPr>
          <a:xfrm>
            <a:off x="5618415" y="5541757"/>
            <a:ext cx="776634" cy="3912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F4DFA4EB-FB59-4C66-A512-8C61A86F8DAC}"/>
              </a:ext>
            </a:extLst>
          </p:cNvPr>
          <p:cNvSpPr/>
          <p:nvPr/>
        </p:nvSpPr>
        <p:spPr>
          <a:xfrm>
            <a:off x="6487575" y="5541757"/>
            <a:ext cx="776634" cy="3912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a:p>
        </p:txBody>
      </p:sp>
      <p:grpSp>
        <p:nvGrpSpPr>
          <p:cNvPr id="11" name="Group 10">
            <a:extLst>
              <a:ext uri="{FF2B5EF4-FFF2-40B4-BE49-F238E27FC236}">
                <a16:creationId xmlns:a16="http://schemas.microsoft.com/office/drawing/2014/main" id="{576ECC93-EE59-4936-A668-27557CE86F49}"/>
              </a:ext>
            </a:extLst>
          </p:cNvPr>
          <p:cNvGrpSpPr/>
          <p:nvPr/>
        </p:nvGrpSpPr>
        <p:grpSpPr>
          <a:xfrm>
            <a:off x="6701458" y="5609618"/>
            <a:ext cx="368253" cy="281971"/>
            <a:chOff x="7214089" y="3251755"/>
            <a:chExt cx="2462400" cy="1670400"/>
          </a:xfrm>
        </p:grpSpPr>
        <p:sp>
          <p:nvSpPr>
            <p:cNvPr id="12" name="Rectangle: Rounded Corners 11">
              <a:extLst>
                <a:ext uri="{FF2B5EF4-FFF2-40B4-BE49-F238E27FC236}">
                  <a16:creationId xmlns:a16="http://schemas.microsoft.com/office/drawing/2014/main" id="{112222E0-F69B-40F0-95E5-C5C5657E084A}"/>
                </a:ext>
              </a:extLst>
            </p:cNvPr>
            <p:cNvSpPr/>
            <p:nvPr/>
          </p:nvSpPr>
          <p:spPr>
            <a:xfrm>
              <a:off x="7214089" y="3251755"/>
              <a:ext cx="2462400" cy="1296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EEC169DB-0C13-4402-9C93-5E8586224BC0}"/>
                </a:ext>
              </a:extLst>
            </p:cNvPr>
            <p:cNvSpPr/>
            <p:nvPr/>
          </p:nvSpPr>
          <p:spPr>
            <a:xfrm>
              <a:off x="7372800" y="3366673"/>
              <a:ext cx="2157093" cy="10310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4" name="Right Triangle 13">
              <a:extLst>
                <a:ext uri="{FF2B5EF4-FFF2-40B4-BE49-F238E27FC236}">
                  <a16:creationId xmlns:a16="http://schemas.microsoft.com/office/drawing/2014/main" id="{7B998B52-94CB-4D69-9FFA-EDBE2043E6C1}"/>
                </a:ext>
              </a:extLst>
            </p:cNvPr>
            <p:cNvSpPr/>
            <p:nvPr/>
          </p:nvSpPr>
          <p:spPr>
            <a:xfrm rot="5400000">
              <a:off x="7587898" y="4297539"/>
              <a:ext cx="409519" cy="839714"/>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sp>
        <p:nvSpPr>
          <p:cNvPr id="15" name="Rectangle: Rounded Corners 14">
            <a:extLst>
              <a:ext uri="{FF2B5EF4-FFF2-40B4-BE49-F238E27FC236}">
                <a16:creationId xmlns:a16="http://schemas.microsoft.com/office/drawing/2014/main" id="{65C5067F-228D-4274-BCC8-624E20026502}"/>
              </a:ext>
            </a:extLst>
          </p:cNvPr>
          <p:cNvSpPr/>
          <p:nvPr/>
        </p:nvSpPr>
        <p:spPr>
          <a:xfrm>
            <a:off x="7335420" y="5550376"/>
            <a:ext cx="776634" cy="3912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AU"/>
          </a:p>
        </p:txBody>
      </p:sp>
      <p:sp>
        <p:nvSpPr>
          <p:cNvPr id="16" name="Plus Sign 15">
            <a:extLst>
              <a:ext uri="{FF2B5EF4-FFF2-40B4-BE49-F238E27FC236}">
                <a16:creationId xmlns:a16="http://schemas.microsoft.com/office/drawing/2014/main" id="{E5615A04-E76A-4B67-878C-C128BF914901}"/>
              </a:ext>
            </a:extLst>
          </p:cNvPr>
          <p:cNvSpPr/>
          <p:nvPr/>
        </p:nvSpPr>
        <p:spPr>
          <a:xfrm>
            <a:off x="7560151" y="5623643"/>
            <a:ext cx="327171" cy="261457"/>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8B6FCBC7-CA3C-4FE9-B313-A61A361D0F0B}"/>
              </a:ext>
            </a:extLst>
          </p:cNvPr>
          <p:cNvSpPr txBox="1"/>
          <p:nvPr/>
        </p:nvSpPr>
        <p:spPr>
          <a:xfrm>
            <a:off x="8735605" y="4801773"/>
            <a:ext cx="1627464" cy="369332"/>
          </a:xfrm>
          <a:prstGeom prst="rect">
            <a:avLst/>
          </a:prstGeom>
          <a:noFill/>
        </p:spPr>
        <p:txBody>
          <a:bodyPr wrap="square" rtlCol="0">
            <a:spAutoFit/>
          </a:bodyPr>
          <a:lstStyle/>
          <a:p>
            <a:r>
              <a:rPr lang="en-AU" dirty="0"/>
              <a:t>Add a post</a:t>
            </a:r>
          </a:p>
        </p:txBody>
      </p:sp>
      <p:cxnSp>
        <p:nvCxnSpPr>
          <p:cNvPr id="18" name="Straight Arrow Connector 17">
            <a:extLst>
              <a:ext uri="{FF2B5EF4-FFF2-40B4-BE49-F238E27FC236}">
                <a16:creationId xmlns:a16="http://schemas.microsoft.com/office/drawing/2014/main" id="{B56C7367-FD62-45C5-B60A-8A85398F6455}"/>
              </a:ext>
            </a:extLst>
          </p:cNvPr>
          <p:cNvCxnSpPr>
            <a:cxnSpLocks/>
          </p:cNvCxnSpPr>
          <p:nvPr/>
        </p:nvCxnSpPr>
        <p:spPr>
          <a:xfrm flipH="1">
            <a:off x="7964691" y="5082993"/>
            <a:ext cx="761144" cy="5906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001423D2-B2F8-49BA-A241-65EDA542A633}"/>
              </a:ext>
            </a:extLst>
          </p:cNvPr>
          <p:cNvCxnSpPr>
            <a:cxnSpLocks/>
          </p:cNvCxnSpPr>
          <p:nvPr/>
        </p:nvCxnSpPr>
        <p:spPr>
          <a:xfrm flipH="1">
            <a:off x="7120564" y="4535070"/>
            <a:ext cx="1605271" cy="10958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77ED683F-BCAB-436E-AB1E-0117A3D1EB0A}"/>
              </a:ext>
            </a:extLst>
          </p:cNvPr>
          <p:cNvSpPr txBox="1"/>
          <p:nvPr/>
        </p:nvSpPr>
        <p:spPr>
          <a:xfrm>
            <a:off x="8705294" y="4299282"/>
            <a:ext cx="2099725" cy="369332"/>
          </a:xfrm>
          <a:prstGeom prst="rect">
            <a:avLst/>
          </a:prstGeom>
          <a:noFill/>
        </p:spPr>
        <p:txBody>
          <a:bodyPr wrap="square" rtlCol="0">
            <a:spAutoFit/>
          </a:bodyPr>
          <a:lstStyle/>
          <a:p>
            <a:r>
              <a:rPr lang="en-AU" dirty="0"/>
              <a:t>Message a friend</a:t>
            </a:r>
          </a:p>
        </p:txBody>
      </p:sp>
      <p:sp>
        <p:nvSpPr>
          <p:cNvPr id="21" name="TextBox 20">
            <a:extLst>
              <a:ext uri="{FF2B5EF4-FFF2-40B4-BE49-F238E27FC236}">
                <a16:creationId xmlns:a16="http://schemas.microsoft.com/office/drawing/2014/main" id="{31766209-CE92-497C-997F-1D10F81D5A09}"/>
              </a:ext>
            </a:extLst>
          </p:cNvPr>
          <p:cNvSpPr txBox="1"/>
          <p:nvPr/>
        </p:nvSpPr>
        <p:spPr>
          <a:xfrm>
            <a:off x="8725835" y="3874645"/>
            <a:ext cx="3303978" cy="369332"/>
          </a:xfrm>
          <a:prstGeom prst="rect">
            <a:avLst/>
          </a:prstGeom>
          <a:noFill/>
        </p:spPr>
        <p:txBody>
          <a:bodyPr wrap="square" rtlCol="0">
            <a:spAutoFit/>
          </a:bodyPr>
          <a:lstStyle/>
          <a:p>
            <a:r>
              <a:rPr lang="en-AU" dirty="0"/>
              <a:t>Scan a QR Code</a:t>
            </a:r>
          </a:p>
        </p:txBody>
      </p:sp>
      <p:cxnSp>
        <p:nvCxnSpPr>
          <p:cNvPr id="22" name="Straight Arrow Connector 21">
            <a:extLst>
              <a:ext uri="{FF2B5EF4-FFF2-40B4-BE49-F238E27FC236}">
                <a16:creationId xmlns:a16="http://schemas.microsoft.com/office/drawing/2014/main" id="{2721A975-477C-49FF-B80E-76A2BAEC3B83}"/>
              </a:ext>
            </a:extLst>
          </p:cNvPr>
          <p:cNvCxnSpPr>
            <a:cxnSpLocks/>
            <a:stCxn id="21" idx="1"/>
          </p:cNvCxnSpPr>
          <p:nvPr/>
        </p:nvCxnSpPr>
        <p:spPr>
          <a:xfrm flipH="1">
            <a:off x="6225403" y="4059311"/>
            <a:ext cx="2500432" cy="16142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45C55D87-7740-4882-9B89-3FDFB4108DAC}"/>
              </a:ext>
            </a:extLst>
          </p:cNvPr>
          <p:cNvSpPr txBox="1"/>
          <p:nvPr/>
        </p:nvSpPr>
        <p:spPr>
          <a:xfrm>
            <a:off x="8725835" y="1439395"/>
            <a:ext cx="3303978" cy="369332"/>
          </a:xfrm>
          <a:prstGeom prst="rect">
            <a:avLst/>
          </a:prstGeom>
          <a:noFill/>
        </p:spPr>
        <p:txBody>
          <a:bodyPr wrap="square" rtlCol="0">
            <a:spAutoFit/>
          </a:bodyPr>
          <a:lstStyle/>
          <a:p>
            <a:r>
              <a:rPr lang="en-AU" dirty="0"/>
              <a:t>Search for a user or a post</a:t>
            </a:r>
          </a:p>
        </p:txBody>
      </p:sp>
      <p:cxnSp>
        <p:nvCxnSpPr>
          <p:cNvPr id="24" name="Straight Arrow Connector 23">
            <a:extLst>
              <a:ext uri="{FF2B5EF4-FFF2-40B4-BE49-F238E27FC236}">
                <a16:creationId xmlns:a16="http://schemas.microsoft.com/office/drawing/2014/main" id="{25BAC084-241F-48C1-A7C7-C95541E581BA}"/>
              </a:ext>
            </a:extLst>
          </p:cNvPr>
          <p:cNvCxnSpPr>
            <a:cxnSpLocks/>
            <a:stCxn id="23" idx="1"/>
            <a:endCxn id="7" idx="3"/>
          </p:cNvCxnSpPr>
          <p:nvPr/>
        </p:nvCxnSpPr>
        <p:spPr>
          <a:xfrm flipH="1">
            <a:off x="7707274" y="1624061"/>
            <a:ext cx="101856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 name="Picture 24">
            <a:extLst>
              <a:ext uri="{FF2B5EF4-FFF2-40B4-BE49-F238E27FC236}">
                <a16:creationId xmlns:a16="http://schemas.microsoft.com/office/drawing/2014/main" id="{A8652BD0-8A72-4E6A-90E4-60E4CE77F43A}"/>
              </a:ext>
            </a:extLst>
          </p:cNvPr>
          <p:cNvPicPr>
            <a:picLocks noChangeAspect="1"/>
          </p:cNvPicPr>
          <p:nvPr/>
        </p:nvPicPr>
        <p:blipFill rotWithShape="1">
          <a:blip r:embed="rId2"/>
          <a:srcRect r="2163" b="1630"/>
          <a:stretch/>
        </p:blipFill>
        <p:spPr>
          <a:xfrm>
            <a:off x="1708067" y="1017459"/>
            <a:ext cx="2885813" cy="5189182"/>
          </a:xfrm>
          <a:prstGeom prst="rect">
            <a:avLst/>
          </a:prstGeom>
        </p:spPr>
      </p:pic>
      <p:sp>
        <p:nvSpPr>
          <p:cNvPr id="26" name="TextBox 25">
            <a:extLst>
              <a:ext uri="{FF2B5EF4-FFF2-40B4-BE49-F238E27FC236}">
                <a16:creationId xmlns:a16="http://schemas.microsoft.com/office/drawing/2014/main" id="{1577C5DE-E85A-4537-AC94-26BF1B91192C}"/>
              </a:ext>
            </a:extLst>
          </p:cNvPr>
          <p:cNvSpPr txBox="1"/>
          <p:nvPr/>
        </p:nvSpPr>
        <p:spPr>
          <a:xfrm>
            <a:off x="1718285" y="234994"/>
            <a:ext cx="7590709" cy="461665"/>
          </a:xfrm>
          <a:prstGeom prst="rect">
            <a:avLst/>
          </a:prstGeom>
          <a:noFill/>
        </p:spPr>
        <p:txBody>
          <a:bodyPr wrap="square" rtlCol="0">
            <a:spAutoFit/>
          </a:bodyPr>
          <a:lstStyle/>
          <a:p>
            <a:r>
              <a:rPr lang="en-AU" sz="2400" dirty="0"/>
              <a:t>Refined design based on the specification Design</a:t>
            </a:r>
          </a:p>
        </p:txBody>
      </p:sp>
      <p:pic>
        <p:nvPicPr>
          <p:cNvPr id="27" name="Picture 26">
            <a:extLst>
              <a:ext uri="{FF2B5EF4-FFF2-40B4-BE49-F238E27FC236}">
                <a16:creationId xmlns:a16="http://schemas.microsoft.com/office/drawing/2014/main" id="{E9BA8790-C46C-495C-BF3A-4182FB5B4ADD}"/>
              </a:ext>
            </a:extLst>
          </p:cNvPr>
          <p:cNvPicPr>
            <a:picLocks noChangeAspect="1"/>
          </p:cNvPicPr>
          <p:nvPr/>
        </p:nvPicPr>
        <p:blipFill>
          <a:blip r:embed="rId3"/>
          <a:stretch>
            <a:fillRect/>
          </a:stretch>
        </p:blipFill>
        <p:spPr>
          <a:xfrm>
            <a:off x="5833554" y="5587317"/>
            <a:ext cx="325365" cy="317332"/>
          </a:xfrm>
          <a:prstGeom prst="rect">
            <a:avLst/>
          </a:prstGeom>
        </p:spPr>
      </p:pic>
      <p:pic>
        <p:nvPicPr>
          <p:cNvPr id="3" name="Picture 2" descr="A picture containing outdoor, building, clock, house&#10;&#10;Description automatically generated">
            <a:extLst>
              <a:ext uri="{FF2B5EF4-FFF2-40B4-BE49-F238E27FC236}">
                <a16:creationId xmlns:a16="http://schemas.microsoft.com/office/drawing/2014/main" id="{292ED71F-9938-4EF6-9DBE-2601E89C4AAB}"/>
              </a:ext>
            </a:extLst>
          </p:cNvPr>
          <p:cNvPicPr>
            <a:picLocks noChangeAspect="1"/>
          </p:cNvPicPr>
          <p:nvPr/>
        </p:nvPicPr>
        <p:blipFill>
          <a:blip r:embed="rId4"/>
          <a:stretch>
            <a:fillRect/>
          </a:stretch>
        </p:blipFill>
        <p:spPr>
          <a:xfrm>
            <a:off x="5579752" y="2016821"/>
            <a:ext cx="2584731" cy="1494746"/>
          </a:xfrm>
          <a:prstGeom prst="rect">
            <a:avLst/>
          </a:prstGeom>
        </p:spPr>
      </p:pic>
      <p:cxnSp>
        <p:nvCxnSpPr>
          <p:cNvPr id="28" name="Straight Arrow Connector 27">
            <a:extLst>
              <a:ext uri="{FF2B5EF4-FFF2-40B4-BE49-F238E27FC236}">
                <a16:creationId xmlns:a16="http://schemas.microsoft.com/office/drawing/2014/main" id="{73108EC3-D478-48B6-A6F4-8A86341D8F31}"/>
              </a:ext>
            </a:extLst>
          </p:cNvPr>
          <p:cNvCxnSpPr>
            <a:cxnSpLocks/>
          </p:cNvCxnSpPr>
          <p:nvPr/>
        </p:nvCxnSpPr>
        <p:spPr>
          <a:xfrm flipH="1">
            <a:off x="7597653" y="2462167"/>
            <a:ext cx="1128182" cy="50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919BAF57-7AAD-49B8-81D3-EF9477A4CCEC}"/>
              </a:ext>
            </a:extLst>
          </p:cNvPr>
          <p:cNvSpPr txBox="1"/>
          <p:nvPr/>
        </p:nvSpPr>
        <p:spPr>
          <a:xfrm>
            <a:off x="8888022" y="2275594"/>
            <a:ext cx="3303978" cy="369332"/>
          </a:xfrm>
          <a:prstGeom prst="rect">
            <a:avLst/>
          </a:prstGeom>
          <a:noFill/>
        </p:spPr>
        <p:txBody>
          <a:bodyPr wrap="square" rtlCol="0">
            <a:spAutoFit/>
          </a:bodyPr>
          <a:lstStyle/>
          <a:p>
            <a:r>
              <a:rPr lang="en-AU" dirty="0"/>
              <a:t>Shows latest posts/news</a:t>
            </a:r>
          </a:p>
        </p:txBody>
      </p:sp>
      <p:sp>
        <p:nvSpPr>
          <p:cNvPr id="32" name="TextBox 31">
            <a:extLst>
              <a:ext uri="{FF2B5EF4-FFF2-40B4-BE49-F238E27FC236}">
                <a16:creationId xmlns:a16="http://schemas.microsoft.com/office/drawing/2014/main" id="{118C3919-2A5B-49F2-B06C-D32B116AE1E2}"/>
              </a:ext>
            </a:extLst>
          </p:cNvPr>
          <p:cNvSpPr txBox="1"/>
          <p:nvPr/>
        </p:nvSpPr>
        <p:spPr>
          <a:xfrm>
            <a:off x="5628461" y="1989467"/>
            <a:ext cx="916927" cy="307777"/>
          </a:xfrm>
          <a:prstGeom prst="rect">
            <a:avLst/>
          </a:prstGeom>
          <a:noFill/>
        </p:spPr>
        <p:txBody>
          <a:bodyPr wrap="square" rtlCol="0">
            <a:spAutoFit/>
          </a:bodyPr>
          <a:lstStyle/>
          <a:p>
            <a:r>
              <a:rPr lang="en-AU" sz="1400" dirty="0"/>
              <a:t>Events</a:t>
            </a:r>
          </a:p>
        </p:txBody>
      </p:sp>
    </p:spTree>
    <p:extLst>
      <p:ext uri="{BB962C8B-B14F-4D97-AF65-F5344CB8AC3E}">
        <p14:creationId xmlns:p14="http://schemas.microsoft.com/office/powerpoint/2010/main" val="3155778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4"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315" name="Group 195">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97"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8"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9"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0"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1"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2"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3"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4"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5"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6"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7"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8"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9"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0"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1"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2"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3"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4"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5"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6"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7"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8"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9"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0"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1"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2"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3"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4"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5"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6"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7"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8"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9"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0"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1"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2"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3"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4"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5"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6"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38"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6"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7"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316" name="Rectangle 251">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17"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56" name="Group 255">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257"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8"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1"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3"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3"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4"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5"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6"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7"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8"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9"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0"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1"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2"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3"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4"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5"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6"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7"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8"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9"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0"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1"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2"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3"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4"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5"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6"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7"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8"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9"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0"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1"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2"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3"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4"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5"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6"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7"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8"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8"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B46083E2-9EF5-474C-9FF3-E1951C8AB63A}"/>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solidFill>
                  <a:srgbClr val="FFFFFF"/>
                </a:solidFill>
              </a:rPr>
              <a:t>Final Design: Mobile app</a:t>
            </a:r>
          </a:p>
        </p:txBody>
      </p:sp>
      <p:sp useBgFill="1">
        <p:nvSpPr>
          <p:cNvPr id="319"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screenshot of a cell phone&#10;&#10;Description automatically generated">
            <a:extLst>
              <a:ext uri="{FF2B5EF4-FFF2-40B4-BE49-F238E27FC236}">
                <a16:creationId xmlns:a16="http://schemas.microsoft.com/office/drawing/2014/main" id="{C351F8C4-9E5A-433E-813C-C017AF6CD9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73924" y="792024"/>
            <a:ext cx="2997014" cy="525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2691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BCE8179-269A-42BC-863F-E3644C9DA916}"/>
              </a:ext>
            </a:extLst>
          </p:cNvPr>
          <p:cNvSpPr/>
          <p:nvPr/>
        </p:nvSpPr>
        <p:spPr>
          <a:xfrm>
            <a:off x="7082914" y="344129"/>
            <a:ext cx="2857499" cy="11528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2" name="Title 1">
            <a:extLst>
              <a:ext uri="{FF2B5EF4-FFF2-40B4-BE49-F238E27FC236}">
                <a16:creationId xmlns:a16="http://schemas.microsoft.com/office/drawing/2014/main" id="{35F984F1-06A5-4487-AE34-EF40A04A6573}"/>
              </a:ext>
            </a:extLst>
          </p:cNvPr>
          <p:cNvSpPr>
            <a:spLocks noGrp="1"/>
          </p:cNvSpPr>
          <p:nvPr>
            <p:ph type="title"/>
          </p:nvPr>
        </p:nvSpPr>
        <p:spPr/>
        <p:txBody>
          <a:bodyPr/>
          <a:lstStyle/>
          <a:p>
            <a:r>
              <a:rPr lang="en-AU" dirty="0"/>
              <a:t>Backend</a:t>
            </a:r>
          </a:p>
        </p:txBody>
      </p:sp>
      <p:sp>
        <p:nvSpPr>
          <p:cNvPr id="3" name="Content Placeholder 2">
            <a:extLst>
              <a:ext uri="{FF2B5EF4-FFF2-40B4-BE49-F238E27FC236}">
                <a16:creationId xmlns:a16="http://schemas.microsoft.com/office/drawing/2014/main" id="{B60334D5-34BD-4816-A433-110AB47C2522}"/>
              </a:ext>
            </a:extLst>
          </p:cNvPr>
          <p:cNvSpPr>
            <a:spLocks noGrp="1"/>
          </p:cNvSpPr>
          <p:nvPr>
            <p:ph idx="1"/>
          </p:nvPr>
        </p:nvSpPr>
        <p:spPr>
          <a:xfrm>
            <a:off x="1141412" y="2249487"/>
            <a:ext cx="2423909" cy="3541714"/>
          </a:xfrm>
        </p:spPr>
        <p:txBody>
          <a:bodyPr/>
          <a:lstStyle/>
          <a:p>
            <a:r>
              <a:rPr lang="en-AU" dirty="0"/>
              <a:t>Restful API</a:t>
            </a:r>
          </a:p>
          <a:p>
            <a:r>
              <a:rPr lang="en-AU" dirty="0"/>
              <a:t>Python</a:t>
            </a:r>
          </a:p>
          <a:p>
            <a:r>
              <a:rPr lang="en-AU" dirty="0"/>
              <a:t>Docs!</a:t>
            </a:r>
          </a:p>
        </p:txBody>
      </p:sp>
      <p:pic>
        <p:nvPicPr>
          <p:cNvPr id="8199" name="Picture 7">
            <a:extLst>
              <a:ext uri="{FF2B5EF4-FFF2-40B4-BE49-F238E27FC236}">
                <a16:creationId xmlns:a16="http://schemas.microsoft.com/office/drawing/2014/main" id="{FADBC7C2-3FEA-4DB8-917E-B2D512052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423" y="466119"/>
            <a:ext cx="1352851" cy="9269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EBC41769-1EBD-413A-B09C-293C58B06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763" y="2033136"/>
            <a:ext cx="2343798" cy="492198"/>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a:extLst>
              <a:ext uri="{FF2B5EF4-FFF2-40B4-BE49-F238E27FC236}">
                <a16:creationId xmlns:a16="http://schemas.microsoft.com/office/drawing/2014/main" id="{D981C8A2-4EE5-4CD9-9DD7-D4DF62F26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106" y="3275176"/>
            <a:ext cx="2133113" cy="834918"/>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3F832A3A-CB40-4AE4-8578-C78F824D343B}"/>
              </a:ext>
            </a:extLst>
          </p:cNvPr>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010656" y="4684525"/>
            <a:ext cx="712960" cy="6585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4C939B-CEC7-492D-805B-404E986F2AC2}"/>
              </a:ext>
            </a:extLst>
          </p:cNvPr>
          <p:cNvSpPr txBox="1"/>
          <p:nvPr/>
        </p:nvSpPr>
        <p:spPr>
          <a:xfrm>
            <a:off x="7231375" y="543149"/>
            <a:ext cx="1164742" cy="646331"/>
          </a:xfrm>
          <a:prstGeom prst="rect">
            <a:avLst/>
          </a:prstGeom>
          <a:noFill/>
        </p:spPr>
        <p:txBody>
          <a:bodyPr wrap="square" rtlCol="0">
            <a:spAutoFit/>
          </a:bodyPr>
          <a:lstStyle/>
          <a:p>
            <a:r>
              <a:rPr lang="en-AU" dirty="0">
                <a:solidFill>
                  <a:schemeClr val="bg1"/>
                </a:solidFill>
              </a:rPr>
              <a:t>MySQL</a:t>
            </a:r>
          </a:p>
          <a:p>
            <a:r>
              <a:rPr lang="en-AU" dirty="0">
                <a:solidFill>
                  <a:schemeClr val="bg1"/>
                </a:solidFill>
              </a:rPr>
              <a:t>Database</a:t>
            </a:r>
          </a:p>
        </p:txBody>
      </p:sp>
      <p:sp>
        <p:nvSpPr>
          <p:cNvPr id="27" name="Rectangle: Rounded Corners 26">
            <a:extLst>
              <a:ext uri="{FF2B5EF4-FFF2-40B4-BE49-F238E27FC236}">
                <a16:creationId xmlns:a16="http://schemas.microsoft.com/office/drawing/2014/main" id="{DECF958A-6114-4B3F-877A-0504DD2562B5}"/>
              </a:ext>
            </a:extLst>
          </p:cNvPr>
          <p:cNvSpPr/>
          <p:nvPr/>
        </p:nvSpPr>
        <p:spPr>
          <a:xfrm>
            <a:off x="7082913" y="1692858"/>
            <a:ext cx="2857499" cy="115288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54F88E43-D0A2-4EC8-BC23-2DEA08873B0C}"/>
              </a:ext>
            </a:extLst>
          </p:cNvPr>
          <p:cNvSpPr/>
          <p:nvPr/>
        </p:nvSpPr>
        <p:spPr>
          <a:xfrm>
            <a:off x="7075505" y="3094415"/>
            <a:ext cx="2857499" cy="115288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30" name="Rectangle: Rounded Corners 29">
            <a:extLst>
              <a:ext uri="{FF2B5EF4-FFF2-40B4-BE49-F238E27FC236}">
                <a16:creationId xmlns:a16="http://schemas.microsoft.com/office/drawing/2014/main" id="{DFB96D83-4CF6-420A-B7D7-2B164936B028}"/>
              </a:ext>
            </a:extLst>
          </p:cNvPr>
          <p:cNvSpPr/>
          <p:nvPr/>
        </p:nvSpPr>
        <p:spPr>
          <a:xfrm>
            <a:off x="7070109" y="4495978"/>
            <a:ext cx="2857499" cy="99042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13" name="TextBox 12">
            <a:extLst>
              <a:ext uri="{FF2B5EF4-FFF2-40B4-BE49-F238E27FC236}">
                <a16:creationId xmlns:a16="http://schemas.microsoft.com/office/drawing/2014/main" id="{CFDFD28B-37BB-4C73-973E-142DFAA10B1E}"/>
              </a:ext>
            </a:extLst>
          </p:cNvPr>
          <p:cNvSpPr txBox="1"/>
          <p:nvPr/>
        </p:nvSpPr>
        <p:spPr>
          <a:xfrm>
            <a:off x="7365582" y="4703477"/>
            <a:ext cx="1322456" cy="461665"/>
          </a:xfrm>
          <a:prstGeom prst="rect">
            <a:avLst/>
          </a:prstGeom>
          <a:noFill/>
        </p:spPr>
        <p:txBody>
          <a:bodyPr wrap="square" rtlCol="0">
            <a:spAutoFit/>
          </a:bodyPr>
          <a:lstStyle/>
          <a:p>
            <a:r>
              <a:rPr lang="en-AU" sz="2400" dirty="0">
                <a:solidFill>
                  <a:schemeClr val="bg1"/>
                </a:solidFill>
              </a:rPr>
              <a:t>UQAuth</a:t>
            </a:r>
          </a:p>
        </p:txBody>
      </p:sp>
      <p:cxnSp>
        <p:nvCxnSpPr>
          <p:cNvPr id="15" name="Straight Connector 14">
            <a:extLst>
              <a:ext uri="{FF2B5EF4-FFF2-40B4-BE49-F238E27FC236}">
                <a16:creationId xmlns:a16="http://schemas.microsoft.com/office/drawing/2014/main" id="{42E8E1AF-D8C8-484A-9D29-A7B0F1793B65}"/>
              </a:ext>
            </a:extLst>
          </p:cNvPr>
          <p:cNvCxnSpPr>
            <a:stCxn id="7" idx="2"/>
            <a:endCxn id="27" idx="0"/>
          </p:cNvCxnSpPr>
          <p:nvPr/>
        </p:nvCxnSpPr>
        <p:spPr>
          <a:xfrm flipH="1">
            <a:off x="8511663" y="1497013"/>
            <a:ext cx="1" cy="195845"/>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1280292C-7347-450D-A73F-79BD8D545EE1}"/>
              </a:ext>
            </a:extLst>
          </p:cNvPr>
          <p:cNvCxnSpPr>
            <a:cxnSpLocks/>
          </p:cNvCxnSpPr>
          <p:nvPr/>
        </p:nvCxnSpPr>
        <p:spPr>
          <a:xfrm flipV="1">
            <a:off x="8512025" y="2845741"/>
            <a:ext cx="0" cy="248674"/>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62E99E8D-A383-4FC7-88F5-00FE04568CC9}"/>
              </a:ext>
            </a:extLst>
          </p:cNvPr>
          <p:cNvCxnSpPr>
            <a:cxnSpLocks/>
          </p:cNvCxnSpPr>
          <p:nvPr/>
        </p:nvCxnSpPr>
        <p:spPr>
          <a:xfrm flipV="1">
            <a:off x="8504254" y="4247299"/>
            <a:ext cx="0" cy="248674"/>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D6C843AD-058A-4A71-A2AB-284276731F30}"/>
              </a:ext>
            </a:extLst>
          </p:cNvPr>
          <p:cNvCxnSpPr>
            <a:cxnSpLocks/>
            <a:stCxn id="59" idx="0"/>
          </p:cNvCxnSpPr>
          <p:nvPr/>
        </p:nvCxnSpPr>
        <p:spPr>
          <a:xfrm flipV="1">
            <a:off x="7082913" y="5486401"/>
            <a:ext cx="1313204" cy="285934"/>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88B72ED7-2545-46C2-88D0-366B099801E9}"/>
              </a:ext>
            </a:extLst>
          </p:cNvPr>
          <p:cNvCxnSpPr>
            <a:cxnSpLocks/>
          </p:cNvCxnSpPr>
          <p:nvPr/>
        </p:nvCxnSpPr>
        <p:spPr>
          <a:xfrm>
            <a:off x="8719963" y="5486400"/>
            <a:ext cx="1220449" cy="248679"/>
          </a:xfrm>
          <a:prstGeom prst="line">
            <a:avLst/>
          </a:prstGeom>
        </p:spPr>
        <p:style>
          <a:lnRef idx="3">
            <a:schemeClr val="dk1"/>
          </a:lnRef>
          <a:fillRef idx="0">
            <a:schemeClr val="dk1"/>
          </a:fillRef>
          <a:effectRef idx="2">
            <a:schemeClr val="dk1"/>
          </a:effectRef>
          <a:fontRef idx="minor">
            <a:schemeClr val="tx1"/>
          </a:fontRef>
        </p:style>
      </p:cxnSp>
      <p:sp>
        <p:nvSpPr>
          <p:cNvPr id="59" name="Rectangle: Rounded Corners 58">
            <a:extLst>
              <a:ext uri="{FF2B5EF4-FFF2-40B4-BE49-F238E27FC236}">
                <a16:creationId xmlns:a16="http://schemas.microsoft.com/office/drawing/2014/main" id="{FAE08E0B-5ABC-4234-BD80-09959A5270CC}"/>
              </a:ext>
            </a:extLst>
          </p:cNvPr>
          <p:cNvSpPr/>
          <p:nvPr/>
        </p:nvSpPr>
        <p:spPr>
          <a:xfrm>
            <a:off x="6139015" y="5772335"/>
            <a:ext cx="1887795" cy="93429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60" name="Rectangle: Rounded Corners 59">
            <a:extLst>
              <a:ext uri="{FF2B5EF4-FFF2-40B4-BE49-F238E27FC236}">
                <a16:creationId xmlns:a16="http://schemas.microsoft.com/office/drawing/2014/main" id="{A2825E0C-0D8E-40C3-AE39-7A5DFF959AAF}"/>
              </a:ext>
            </a:extLst>
          </p:cNvPr>
          <p:cNvSpPr/>
          <p:nvPr/>
        </p:nvSpPr>
        <p:spPr>
          <a:xfrm>
            <a:off x="9160692" y="5772335"/>
            <a:ext cx="1887795" cy="93429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sp>
        <p:nvSpPr>
          <p:cNvPr id="39" name="TextBox 38">
            <a:extLst>
              <a:ext uri="{FF2B5EF4-FFF2-40B4-BE49-F238E27FC236}">
                <a16:creationId xmlns:a16="http://schemas.microsoft.com/office/drawing/2014/main" id="{BC5DC7EB-602D-490E-A7AE-E7F226B1F11F}"/>
              </a:ext>
            </a:extLst>
          </p:cNvPr>
          <p:cNvSpPr txBox="1"/>
          <p:nvPr/>
        </p:nvSpPr>
        <p:spPr>
          <a:xfrm>
            <a:off x="6287477" y="5970391"/>
            <a:ext cx="1887795" cy="369332"/>
          </a:xfrm>
          <a:prstGeom prst="rect">
            <a:avLst/>
          </a:prstGeom>
          <a:noFill/>
        </p:spPr>
        <p:txBody>
          <a:bodyPr wrap="square" rtlCol="0">
            <a:spAutoFit/>
          </a:bodyPr>
          <a:lstStyle/>
          <a:p>
            <a:r>
              <a:rPr lang="en-AU" b="1" dirty="0">
                <a:solidFill>
                  <a:schemeClr val="bg2">
                    <a:lumMod val="20000"/>
                    <a:lumOff val="80000"/>
                  </a:schemeClr>
                </a:solidFill>
              </a:rPr>
              <a:t>WebApp Screen</a:t>
            </a:r>
          </a:p>
        </p:txBody>
      </p:sp>
      <p:sp>
        <p:nvSpPr>
          <p:cNvPr id="64" name="TextBox 63">
            <a:extLst>
              <a:ext uri="{FF2B5EF4-FFF2-40B4-BE49-F238E27FC236}">
                <a16:creationId xmlns:a16="http://schemas.microsoft.com/office/drawing/2014/main" id="{C608F198-E2C5-4E71-97B7-877EA9B898A1}"/>
              </a:ext>
            </a:extLst>
          </p:cNvPr>
          <p:cNvSpPr txBox="1"/>
          <p:nvPr/>
        </p:nvSpPr>
        <p:spPr>
          <a:xfrm>
            <a:off x="9270706" y="5970391"/>
            <a:ext cx="1887795" cy="369332"/>
          </a:xfrm>
          <a:prstGeom prst="rect">
            <a:avLst/>
          </a:prstGeom>
          <a:noFill/>
        </p:spPr>
        <p:txBody>
          <a:bodyPr wrap="square" rtlCol="0">
            <a:spAutoFit/>
          </a:bodyPr>
          <a:lstStyle/>
          <a:p>
            <a:r>
              <a:rPr lang="en-AU" b="1" dirty="0">
                <a:solidFill>
                  <a:schemeClr val="bg2">
                    <a:lumMod val="20000"/>
                    <a:lumOff val="80000"/>
                  </a:schemeClr>
                </a:solidFill>
              </a:rPr>
              <a:t>WebApp Mobile</a:t>
            </a:r>
          </a:p>
        </p:txBody>
      </p:sp>
    </p:spTree>
    <p:extLst>
      <p:ext uri="{BB962C8B-B14F-4D97-AF65-F5344CB8AC3E}">
        <p14:creationId xmlns:p14="http://schemas.microsoft.com/office/powerpoint/2010/main" val="2198887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5DB78B3-C364-49B9-91B6-26832BC801CC}"/>
              </a:ext>
            </a:extLst>
          </p:cNvPr>
          <p:cNvSpPr>
            <a:spLocks noGrp="1"/>
          </p:cNvSpPr>
          <p:nvPr>
            <p:ph type="title"/>
          </p:nvPr>
        </p:nvSpPr>
        <p:spPr>
          <a:xfrm>
            <a:off x="1141413" y="618518"/>
            <a:ext cx="4459286" cy="1478570"/>
          </a:xfrm>
        </p:spPr>
        <p:txBody>
          <a:bodyPr>
            <a:normAutofit/>
          </a:bodyPr>
          <a:lstStyle/>
          <a:p>
            <a:r>
              <a:rPr lang="en-AU" sz="3200"/>
              <a:t>Introduction</a:t>
            </a:r>
          </a:p>
        </p:txBody>
      </p:sp>
      <p:sp>
        <p:nvSpPr>
          <p:cNvPr id="3" name="Content Placeholder 2">
            <a:extLst>
              <a:ext uri="{FF2B5EF4-FFF2-40B4-BE49-F238E27FC236}">
                <a16:creationId xmlns:a16="http://schemas.microsoft.com/office/drawing/2014/main" id="{64CDBEC4-6A92-493F-8EC8-CB939B6A0F9F}"/>
              </a:ext>
            </a:extLst>
          </p:cNvPr>
          <p:cNvSpPr>
            <a:spLocks noGrp="1"/>
          </p:cNvSpPr>
          <p:nvPr>
            <p:ph idx="1"/>
          </p:nvPr>
        </p:nvSpPr>
        <p:spPr>
          <a:xfrm>
            <a:off x="1141412" y="2249487"/>
            <a:ext cx="4459287" cy="3965046"/>
          </a:xfrm>
        </p:spPr>
        <p:txBody>
          <a:bodyPr>
            <a:normAutofit/>
          </a:bodyPr>
          <a:lstStyle/>
          <a:p>
            <a:pPr marL="0" indent="0">
              <a:buNone/>
            </a:pPr>
            <a:r>
              <a:rPr lang="en-AU" sz="2000" dirty="0"/>
              <a:t>Whether you are a new student at the University of Queensland or a student who wants to keep up to date with the latest news, our team the Snails have you covered. We are currently in the process of building an application to enhance your experience at UQ. </a:t>
            </a:r>
          </a:p>
          <a:p>
            <a:endParaRPr lang="en-AU" sz="2000"/>
          </a:p>
        </p:txBody>
      </p:sp>
      <p:pic>
        <p:nvPicPr>
          <p:cNvPr id="1026" name="Picture 2" descr="App Design Trends 2020. The rapid growth of technology affects… | by Olha  Bahaieva | Muzli - Design Inspiration">
            <a:extLst>
              <a:ext uri="{FF2B5EF4-FFF2-40B4-BE49-F238E27FC236}">
                <a16:creationId xmlns:a16="http://schemas.microsoft.com/office/drawing/2014/main" id="{60A0A8C4-88E9-485C-8D6B-E7726B064DC5}"/>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6096000" y="1656876"/>
            <a:ext cx="5456279" cy="351929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518021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BCE8179-269A-42BC-863F-E3644C9DA916}"/>
              </a:ext>
            </a:extLst>
          </p:cNvPr>
          <p:cNvSpPr/>
          <p:nvPr/>
        </p:nvSpPr>
        <p:spPr>
          <a:xfrm>
            <a:off x="7082914" y="344129"/>
            <a:ext cx="2857499" cy="11528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2" name="Title 1">
            <a:extLst>
              <a:ext uri="{FF2B5EF4-FFF2-40B4-BE49-F238E27FC236}">
                <a16:creationId xmlns:a16="http://schemas.microsoft.com/office/drawing/2014/main" id="{35F984F1-06A5-4487-AE34-EF40A04A6573}"/>
              </a:ext>
            </a:extLst>
          </p:cNvPr>
          <p:cNvSpPr>
            <a:spLocks noGrp="1"/>
          </p:cNvSpPr>
          <p:nvPr>
            <p:ph type="title"/>
          </p:nvPr>
        </p:nvSpPr>
        <p:spPr/>
        <p:txBody>
          <a:bodyPr/>
          <a:lstStyle/>
          <a:p>
            <a:r>
              <a:rPr lang="en-AU" dirty="0"/>
              <a:t>DEV OPS</a:t>
            </a:r>
          </a:p>
        </p:txBody>
      </p:sp>
      <p:sp>
        <p:nvSpPr>
          <p:cNvPr id="3" name="Content Placeholder 2">
            <a:extLst>
              <a:ext uri="{FF2B5EF4-FFF2-40B4-BE49-F238E27FC236}">
                <a16:creationId xmlns:a16="http://schemas.microsoft.com/office/drawing/2014/main" id="{B60334D5-34BD-4816-A433-110AB47C2522}"/>
              </a:ext>
            </a:extLst>
          </p:cNvPr>
          <p:cNvSpPr>
            <a:spLocks noGrp="1"/>
          </p:cNvSpPr>
          <p:nvPr>
            <p:ph idx="1"/>
          </p:nvPr>
        </p:nvSpPr>
        <p:spPr>
          <a:xfrm>
            <a:off x="1141412" y="2249487"/>
            <a:ext cx="4628292" cy="3541714"/>
          </a:xfrm>
        </p:spPr>
        <p:txBody>
          <a:bodyPr>
            <a:normAutofit/>
          </a:bodyPr>
          <a:lstStyle/>
          <a:p>
            <a:pPr fontAlgn="base"/>
            <a:r>
              <a:rPr lang="en-AU" sz="2000" dirty="0"/>
              <a:t>UQCloud Webproject</a:t>
            </a:r>
          </a:p>
          <a:p>
            <a:pPr fontAlgn="base"/>
            <a:r>
              <a:rPr lang="en-AU" sz="2000" dirty="0"/>
              <a:t>Setbacks</a:t>
            </a:r>
          </a:p>
          <a:p>
            <a:pPr lvl="1" fontAlgn="base"/>
            <a:r>
              <a:rPr lang="en-AU" sz="1800" dirty="0"/>
              <a:t>Different environments always pose new problems</a:t>
            </a:r>
          </a:p>
          <a:p>
            <a:pPr lvl="1" fontAlgn="base"/>
            <a:r>
              <a:rPr lang="en-AU" sz="1800" dirty="0"/>
              <a:t>Reliability of services</a:t>
            </a:r>
          </a:p>
          <a:p>
            <a:pPr fontAlgn="base"/>
            <a:r>
              <a:rPr lang="en-AU" sz="2000" dirty="0"/>
              <a:t>Useful learnings</a:t>
            </a:r>
          </a:p>
          <a:p>
            <a:pPr lvl="1" fontAlgn="base"/>
            <a:r>
              <a:rPr lang="en-AU" sz="1800" dirty="0"/>
              <a:t>Always takes longer than expected</a:t>
            </a:r>
          </a:p>
        </p:txBody>
      </p:sp>
      <p:pic>
        <p:nvPicPr>
          <p:cNvPr id="8199" name="Picture 7">
            <a:extLst>
              <a:ext uri="{FF2B5EF4-FFF2-40B4-BE49-F238E27FC236}">
                <a16:creationId xmlns:a16="http://schemas.microsoft.com/office/drawing/2014/main" id="{FADBC7C2-3FEA-4DB8-917E-B2D512052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423" y="466119"/>
            <a:ext cx="1352851" cy="9269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EBC41769-1EBD-413A-B09C-293C58B06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763" y="2033136"/>
            <a:ext cx="2343798" cy="492198"/>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a:extLst>
              <a:ext uri="{FF2B5EF4-FFF2-40B4-BE49-F238E27FC236}">
                <a16:creationId xmlns:a16="http://schemas.microsoft.com/office/drawing/2014/main" id="{D981C8A2-4EE5-4CD9-9DD7-D4DF62F26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867" y="3260759"/>
            <a:ext cx="2133112" cy="8349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4C939B-CEC7-492D-805B-404E986F2AC2}"/>
              </a:ext>
            </a:extLst>
          </p:cNvPr>
          <p:cNvSpPr txBox="1"/>
          <p:nvPr/>
        </p:nvSpPr>
        <p:spPr>
          <a:xfrm>
            <a:off x="7231375" y="543149"/>
            <a:ext cx="1164742" cy="646331"/>
          </a:xfrm>
          <a:prstGeom prst="rect">
            <a:avLst/>
          </a:prstGeom>
          <a:noFill/>
        </p:spPr>
        <p:txBody>
          <a:bodyPr wrap="square" rtlCol="0">
            <a:spAutoFit/>
          </a:bodyPr>
          <a:lstStyle/>
          <a:p>
            <a:r>
              <a:rPr lang="en-AU" dirty="0">
                <a:solidFill>
                  <a:schemeClr val="bg1"/>
                </a:solidFill>
              </a:rPr>
              <a:t>MySQL</a:t>
            </a:r>
          </a:p>
          <a:p>
            <a:r>
              <a:rPr lang="en-AU" dirty="0">
                <a:solidFill>
                  <a:schemeClr val="bg1"/>
                </a:solidFill>
              </a:rPr>
              <a:t>Database</a:t>
            </a:r>
          </a:p>
        </p:txBody>
      </p:sp>
      <p:sp>
        <p:nvSpPr>
          <p:cNvPr id="27" name="Rectangle: Rounded Corners 26">
            <a:extLst>
              <a:ext uri="{FF2B5EF4-FFF2-40B4-BE49-F238E27FC236}">
                <a16:creationId xmlns:a16="http://schemas.microsoft.com/office/drawing/2014/main" id="{DECF958A-6114-4B3F-877A-0504DD2562B5}"/>
              </a:ext>
            </a:extLst>
          </p:cNvPr>
          <p:cNvSpPr/>
          <p:nvPr/>
        </p:nvSpPr>
        <p:spPr>
          <a:xfrm>
            <a:off x="7082913" y="1692858"/>
            <a:ext cx="2857499" cy="115288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54F88E43-D0A2-4EC8-BC23-2DEA08873B0C}"/>
              </a:ext>
            </a:extLst>
          </p:cNvPr>
          <p:cNvSpPr/>
          <p:nvPr/>
        </p:nvSpPr>
        <p:spPr>
          <a:xfrm>
            <a:off x="7075505" y="3094415"/>
            <a:ext cx="2857499" cy="115288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30" name="Rectangle: Rounded Corners 29">
            <a:extLst>
              <a:ext uri="{FF2B5EF4-FFF2-40B4-BE49-F238E27FC236}">
                <a16:creationId xmlns:a16="http://schemas.microsoft.com/office/drawing/2014/main" id="{DFB96D83-4CF6-420A-B7D7-2B164936B028}"/>
              </a:ext>
            </a:extLst>
          </p:cNvPr>
          <p:cNvSpPr/>
          <p:nvPr/>
        </p:nvSpPr>
        <p:spPr>
          <a:xfrm>
            <a:off x="7070109" y="4495978"/>
            <a:ext cx="2857499" cy="99042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AU" dirty="0"/>
          </a:p>
        </p:txBody>
      </p:sp>
      <p:cxnSp>
        <p:nvCxnSpPr>
          <p:cNvPr id="15" name="Straight Connector 14">
            <a:extLst>
              <a:ext uri="{FF2B5EF4-FFF2-40B4-BE49-F238E27FC236}">
                <a16:creationId xmlns:a16="http://schemas.microsoft.com/office/drawing/2014/main" id="{42E8E1AF-D8C8-484A-9D29-A7B0F1793B65}"/>
              </a:ext>
            </a:extLst>
          </p:cNvPr>
          <p:cNvCxnSpPr>
            <a:stCxn id="7" idx="2"/>
            <a:endCxn id="27" idx="0"/>
          </p:cNvCxnSpPr>
          <p:nvPr/>
        </p:nvCxnSpPr>
        <p:spPr>
          <a:xfrm flipH="1">
            <a:off x="8511663" y="1497013"/>
            <a:ext cx="1" cy="195845"/>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1280292C-7347-450D-A73F-79BD8D545EE1}"/>
              </a:ext>
            </a:extLst>
          </p:cNvPr>
          <p:cNvCxnSpPr>
            <a:cxnSpLocks/>
          </p:cNvCxnSpPr>
          <p:nvPr/>
        </p:nvCxnSpPr>
        <p:spPr>
          <a:xfrm flipV="1">
            <a:off x="8512025" y="2845741"/>
            <a:ext cx="0" cy="248674"/>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62E99E8D-A383-4FC7-88F5-00FE04568CC9}"/>
              </a:ext>
            </a:extLst>
          </p:cNvPr>
          <p:cNvCxnSpPr>
            <a:cxnSpLocks/>
          </p:cNvCxnSpPr>
          <p:nvPr/>
        </p:nvCxnSpPr>
        <p:spPr>
          <a:xfrm flipV="1">
            <a:off x="8504254" y="4247299"/>
            <a:ext cx="0" cy="248674"/>
          </a:xfrm>
          <a:prstGeom prst="line">
            <a:avLst/>
          </a:prstGeom>
        </p:spPr>
        <p:style>
          <a:lnRef idx="3">
            <a:schemeClr val="dk1"/>
          </a:lnRef>
          <a:fillRef idx="0">
            <a:schemeClr val="dk1"/>
          </a:fillRef>
          <a:effectRef idx="2">
            <a:schemeClr val="dk1"/>
          </a:effectRef>
          <a:fontRef idx="minor">
            <a:schemeClr val="tx1"/>
          </a:fontRef>
        </p:style>
      </p:cxnSp>
      <p:pic>
        <p:nvPicPr>
          <p:cNvPr id="9218" name="Picture 2">
            <a:extLst>
              <a:ext uri="{FF2B5EF4-FFF2-40B4-BE49-F238E27FC236}">
                <a16:creationId xmlns:a16="http://schemas.microsoft.com/office/drawing/2014/main" id="{AB2FF1B3-0CCD-486D-8DC3-F3693876A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9763" y="4724903"/>
            <a:ext cx="2391689" cy="50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276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5200-14E0-4DA0-BD52-CC773B151955}"/>
              </a:ext>
            </a:extLst>
          </p:cNvPr>
          <p:cNvSpPr>
            <a:spLocks noGrp="1"/>
          </p:cNvSpPr>
          <p:nvPr>
            <p:ph type="title"/>
          </p:nvPr>
        </p:nvSpPr>
        <p:spPr/>
        <p:txBody>
          <a:bodyPr/>
          <a:lstStyle/>
          <a:p>
            <a:r>
              <a:rPr lang="en-AU" dirty="0"/>
              <a:t>Demonstration </a:t>
            </a:r>
          </a:p>
        </p:txBody>
      </p:sp>
      <p:sp>
        <p:nvSpPr>
          <p:cNvPr id="3" name="Content Placeholder 2">
            <a:extLst>
              <a:ext uri="{FF2B5EF4-FFF2-40B4-BE49-F238E27FC236}">
                <a16:creationId xmlns:a16="http://schemas.microsoft.com/office/drawing/2014/main" id="{C889013A-0199-424A-983D-7C31CB875860}"/>
              </a:ext>
            </a:extLst>
          </p:cNvPr>
          <p:cNvSpPr>
            <a:spLocks noGrp="1"/>
          </p:cNvSpPr>
          <p:nvPr>
            <p:ph idx="1"/>
          </p:nvPr>
        </p:nvSpPr>
        <p:spPr>
          <a:xfrm>
            <a:off x="1141412" y="2249487"/>
            <a:ext cx="6822717" cy="1179513"/>
          </a:xfrm>
        </p:spPr>
        <p:txBody>
          <a:bodyPr/>
          <a:lstStyle/>
          <a:p>
            <a:pPr marL="0" indent="0">
              <a:buNone/>
            </a:pPr>
            <a:r>
              <a:rPr lang="en-AU" u="sng" dirty="0">
                <a:hlinkClick r:id="rId2"/>
              </a:rPr>
              <a:t>https://deco3801-the-snails.uqcloud.net/apidocs</a:t>
            </a:r>
            <a:endParaRPr lang="en-AU" dirty="0"/>
          </a:p>
        </p:txBody>
      </p:sp>
    </p:spTree>
    <p:extLst>
      <p:ext uri="{BB962C8B-B14F-4D97-AF65-F5344CB8AC3E}">
        <p14:creationId xmlns:p14="http://schemas.microsoft.com/office/powerpoint/2010/main" val="831733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231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0CFE8-6045-45C3-927A-1C822E4B4241}"/>
              </a:ext>
            </a:extLst>
          </p:cNvPr>
          <p:cNvSpPr>
            <a:spLocks noGrp="1"/>
          </p:cNvSpPr>
          <p:nvPr>
            <p:ph type="title"/>
          </p:nvPr>
        </p:nvSpPr>
        <p:spPr>
          <a:xfrm>
            <a:off x="4540829" y="0"/>
            <a:ext cx="9905998" cy="1478570"/>
          </a:xfrm>
        </p:spPr>
        <p:txBody>
          <a:bodyPr/>
          <a:lstStyle/>
          <a:p>
            <a:r>
              <a:rPr lang="en-AU" dirty="0"/>
              <a:t>Design brief</a:t>
            </a:r>
          </a:p>
        </p:txBody>
      </p:sp>
      <p:pic>
        <p:nvPicPr>
          <p:cNvPr id="5" name="Content Placeholder 4">
            <a:extLst>
              <a:ext uri="{FF2B5EF4-FFF2-40B4-BE49-F238E27FC236}">
                <a16:creationId xmlns:a16="http://schemas.microsoft.com/office/drawing/2014/main" id="{551EB9E4-3E8A-4682-B1BC-E60232136CD0}"/>
              </a:ext>
            </a:extLst>
          </p:cNvPr>
          <p:cNvPicPr>
            <a:picLocks noGrp="1" noChangeAspect="1"/>
          </p:cNvPicPr>
          <p:nvPr>
            <p:ph idx="1"/>
          </p:nvPr>
        </p:nvPicPr>
        <p:blipFill>
          <a:blip r:embed="rId2"/>
          <a:stretch>
            <a:fillRect/>
          </a:stretch>
        </p:blipFill>
        <p:spPr>
          <a:xfrm>
            <a:off x="2021874" y="1369806"/>
            <a:ext cx="8402285" cy="4901333"/>
          </a:xfrm>
          <a:prstGeom prst="rect">
            <a:avLst/>
          </a:prstGeom>
        </p:spPr>
      </p:pic>
    </p:spTree>
    <p:extLst>
      <p:ext uri="{BB962C8B-B14F-4D97-AF65-F5344CB8AC3E}">
        <p14:creationId xmlns:p14="http://schemas.microsoft.com/office/powerpoint/2010/main" val="2434498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8E5EAECF-E1B0-4B8F-A203-07373F808A85}"/>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a:t>Ideation of Solution:</a:t>
            </a:r>
          </a:p>
        </p:txBody>
      </p:sp>
      <p:sp>
        <p:nvSpPr>
          <p:cNvPr id="5" name="Content Placeholder 4">
            <a:extLst>
              <a:ext uri="{FF2B5EF4-FFF2-40B4-BE49-F238E27FC236}">
                <a16:creationId xmlns:a16="http://schemas.microsoft.com/office/drawing/2014/main" id="{C5CC9A76-9FF5-4E7B-BC74-9666753C55FE}"/>
              </a:ext>
            </a:extLst>
          </p:cNvPr>
          <p:cNvSpPr>
            <a:spLocks noGrp="1"/>
          </p:cNvSpPr>
          <p:nvPr>
            <p:ph idx="1"/>
          </p:nvPr>
        </p:nvSpPr>
        <p:spPr>
          <a:xfrm>
            <a:off x="1876425" y="3602038"/>
            <a:ext cx="3734942" cy="2052720"/>
          </a:xfrm>
        </p:spPr>
        <p:txBody>
          <a:bodyPr vert="horz" lIns="91440" tIns="45720" rIns="91440" bIns="45720" rtlCol="0">
            <a:normAutofit/>
          </a:bodyPr>
          <a:lstStyle/>
          <a:p>
            <a:pPr marL="0" indent="0">
              <a:buNone/>
            </a:pPr>
            <a:r>
              <a:rPr lang="en-US" sz="2000" cap="all">
                <a:solidFill>
                  <a:schemeClr val="tx2"/>
                </a:solidFill>
              </a:rPr>
              <a:t>Original Design Specification</a:t>
            </a:r>
          </a:p>
        </p:txBody>
      </p:sp>
      <p:sp>
        <p:nvSpPr>
          <p:cNvPr id="69"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41D40B9F-8636-41AF-ABB6-F48476E7AB22}"/>
              </a:ext>
            </a:extLst>
          </p:cNvPr>
          <p:cNvPicPr>
            <a:picLocks noChangeAspect="1"/>
          </p:cNvPicPr>
          <p:nvPr/>
        </p:nvPicPr>
        <p:blipFill>
          <a:blip r:embed="rId4"/>
          <a:stretch>
            <a:fillRect/>
          </a:stretch>
        </p:blipFill>
        <p:spPr>
          <a:xfrm>
            <a:off x="6812242" y="1136607"/>
            <a:ext cx="3853890" cy="220635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5A4AEBFA-CF8C-44DE-B74D-16FFE217190E}"/>
              </a:ext>
            </a:extLst>
          </p:cNvPr>
          <p:cNvPicPr>
            <a:picLocks noChangeAspect="1"/>
          </p:cNvPicPr>
          <p:nvPr/>
        </p:nvPicPr>
        <p:blipFill>
          <a:blip r:embed="rId5"/>
          <a:stretch>
            <a:fillRect/>
          </a:stretch>
        </p:blipFill>
        <p:spPr>
          <a:xfrm>
            <a:off x="6421395" y="3741555"/>
            <a:ext cx="4635583" cy="1738343"/>
          </a:xfrm>
          <a:prstGeom prst="rect">
            <a:avLst/>
          </a:prstGeom>
        </p:spPr>
      </p:pic>
    </p:spTree>
    <p:extLst>
      <p:ext uri="{BB962C8B-B14F-4D97-AF65-F5344CB8AC3E}">
        <p14:creationId xmlns:p14="http://schemas.microsoft.com/office/powerpoint/2010/main" val="490677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9623-538E-4C93-B6EE-C660A24AFCE6}"/>
              </a:ext>
            </a:extLst>
          </p:cNvPr>
          <p:cNvSpPr>
            <a:spLocks noGrp="1"/>
          </p:cNvSpPr>
          <p:nvPr>
            <p:ph type="title"/>
          </p:nvPr>
        </p:nvSpPr>
        <p:spPr/>
        <p:txBody>
          <a:bodyPr/>
          <a:lstStyle/>
          <a:p>
            <a:r>
              <a:rPr lang="en-AU" dirty="0"/>
              <a:t>Feature List:</a:t>
            </a:r>
          </a:p>
        </p:txBody>
      </p:sp>
      <p:sp>
        <p:nvSpPr>
          <p:cNvPr id="3" name="Content Placeholder 2">
            <a:extLst>
              <a:ext uri="{FF2B5EF4-FFF2-40B4-BE49-F238E27FC236}">
                <a16:creationId xmlns:a16="http://schemas.microsoft.com/office/drawing/2014/main" id="{EB6E74B3-8025-4596-994B-378EB8C5E7C3}"/>
              </a:ext>
            </a:extLst>
          </p:cNvPr>
          <p:cNvSpPr>
            <a:spLocks noGrp="1"/>
          </p:cNvSpPr>
          <p:nvPr>
            <p:ph idx="1"/>
          </p:nvPr>
        </p:nvSpPr>
        <p:spPr>
          <a:xfrm>
            <a:off x="1141412" y="2097088"/>
            <a:ext cx="9905999" cy="3791984"/>
          </a:xfrm>
        </p:spPr>
        <p:txBody>
          <a:bodyPr>
            <a:normAutofit fontScale="62500" lnSpcReduction="20000"/>
          </a:bodyPr>
          <a:lstStyle/>
          <a:p>
            <a:r>
              <a:rPr lang="en-AU" sz="2500" b="1" dirty="0"/>
              <a:t>Campus Q&amp;A - </a:t>
            </a:r>
            <a:r>
              <a:rPr lang="en-AU" sz="2500" dirty="0"/>
              <a:t>asked questions.</a:t>
            </a:r>
          </a:p>
          <a:p>
            <a:r>
              <a:rPr lang="en-AU" sz="2500" b="1" dirty="0"/>
              <a:t>Campus Help/FAQ</a:t>
            </a:r>
            <a:r>
              <a:rPr lang="en-AU" sz="2500" dirty="0"/>
              <a:t> - Displays answers to frequently asked questions.</a:t>
            </a:r>
          </a:p>
          <a:p>
            <a:r>
              <a:rPr lang="en-AU" sz="2500" b="1" dirty="0"/>
              <a:t>Campus Map</a:t>
            </a:r>
            <a:r>
              <a:rPr lang="en-AU" sz="2500" dirty="0"/>
              <a:t> - The user will also have an ability to cast or </a:t>
            </a:r>
            <a:r>
              <a:rPr lang="en-AU" sz="2500" i="1" dirty="0"/>
              <a:t>project</a:t>
            </a:r>
            <a:r>
              <a:rPr lang="en-AU" sz="2500" dirty="0"/>
              <a:t> this data (limited to navigation) to the displays.</a:t>
            </a:r>
          </a:p>
          <a:p>
            <a:r>
              <a:rPr lang="en-AU" sz="2500" b="1" dirty="0"/>
              <a:t>Events Calendar</a:t>
            </a:r>
            <a:r>
              <a:rPr lang="en-AU" sz="2500" dirty="0"/>
              <a:t> - Displays current and upcoming events by UQ, UQ Union and UQ Union-affiliated organisations.</a:t>
            </a:r>
          </a:p>
          <a:p>
            <a:r>
              <a:rPr lang="en-AU" sz="2500" b="1" dirty="0"/>
              <a:t>Information Bar </a:t>
            </a:r>
            <a:r>
              <a:rPr lang="en-AU" sz="2500" dirty="0"/>
              <a:t>- A bar displaying useful information such as time, date, weather, humidity and UV index.</a:t>
            </a:r>
          </a:p>
          <a:p>
            <a:r>
              <a:rPr lang="en-AU" sz="2500" b="1" dirty="0"/>
              <a:t>Social Connections Between Students</a:t>
            </a:r>
            <a:r>
              <a:rPr lang="en-AU" sz="2500" dirty="0"/>
              <a:t>- users can chat with other students on an opt-in basis.</a:t>
            </a:r>
          </a:p>
          <a:p>
            <a:r>
              <a:rPr lang="en-AU" sz="2500" b="1" dirty="0"/>
              <a:t>Identifying boards through QR codes</a:t>
            </a:r>
            <a:r>
              <a:rPr lang="en-AU" sz="2500" dirty="0"/>
              <a:t> - QR codes generated and refreshed periodically to avoid replay attacks.</a:t>
            </a:r>
          </a:p>
          <a:p>
            <a:pPr marL="0" indent="0">
              <a:buNone/>
            </a:pPr>
            <a:br>
              <a:rPr lang="en-AU" dirty="0"/>
            </a:br>
            <a:endParaRPr lang="en-AU" dirty="0"/>
          </a:p>
        </p:txBody>
      </p:sp>
    </p:spTree>
    <p:extLst>
      <p:ext uri="{BB962C8B-B14F-4D97-AF65-F5344CB8AC3E}">
        <p14:creationId xmlns:p14="http://schemas.microsoft.com/office/powerpoint/2010/main" val="2461618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B1B8-ED13-4F6B-9E5A-68313C0486EF}"/>
              </a:ext>
            </a:extLst>
          </p:cNvPr>
          <p:cNvSpPr>
            <a:spLocks noGrp="1"/>
          </p:cNvSpPr>
          <p:nvPr>
            <p:ph type="title"/>
          </p:nvPr>
        </p:nvSpPr>
        <p:spPr>
          <a:xfrm>
            <a:off x="1541463" y="-172057"/>
            <a:ext cx="9905998" cy="1478570"/>
          </a:xfrm>
        </p:spPr>
        <p:txBody>
          <a:bodyPr/>
          <a:lstStyle/>
          <a:p>
            <a:r>
              <a:rPr lang="en-AU" dirty="0"/>
              <a:t>Design process (Information board)</a:t>
            </a:r>
          </a:p>
        </p:txBody>
      </p:sp>
      <p:pic>
        <p:nvPicPr>
          <p:cNvPr id="2050" name="Picture 2">
            <a:extLst>
              <a:ext uri="{FF2B5EF4-FFF2-40B4-BE49-F238E27FC236}">
                <a16:creationId xmlns:a16="http://schemas.microsoft.com/office/drawing/2014/main" id="{079180F0-F4EA-4898-81CF-E198281F2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118" y="1238250"/>
            <a:ext cx="8315764" cy="495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638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B1B8-ED13-4F6B-9E5A-68313C0486EF}"/>
              </a:ext>
            </a:extLst>
          </p:cNvPr>
          <p:cNvSpPr>
            <a:spLocks noGrp="1"/>
          </p:cNvSpPr>
          <p:nvPr>
            <p:ph type="title"/>
          </p:nvPr>
        </p:nvSpPr>
        <p:spPr>
          <a:xfrm>
            <a:off x="1541463" y="-172057"/>
            <a:ext cx="9905998" cy="1478570"/>
          </a:xfrm>
        </p:spPr>
        <p:txBody>
          <a:bodyPr/>
          <a:lstStyle/>
          <a:p>
            <a:r>
              <a:rPr lang="en-AU" dirty="0"/>
              <a:t>Design process (Information board)</a:t>
            </a:r>
          </a:p>
        </p:txBody>
      </p:sp>
      <p:pic>
        <p:nvPicPr>
          <p:cNvPr id="3078" name="Picture 6">
            <a:extLst>
              <a:ext uri="{FF2B5EF4-FFF2-40B4-BE49-F238E27FC236}">
                <a16:creationId xmlns:a16="http://schemas.microsoft.com/office/drawing/2014/main" id="{9909927B-CE0F-4863-89CB-BEA0E1890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305" y="1171575"/>
            <a:ext cx="8918919" cy="5053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742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B1B8-ED13-4F6B-9E5A-68313C0486EF}"/>
              </a:ext>
            </a:extLst>
          </p:cNvPr>
          <p:cNvSpPr>
            <a:spLocks noGrp="1"/>
          </p:cNvSpPr>
          <p:nvPr>
            <p:ph type="title"/>
          </p:nvPr>
        </p:nvSpPr>
        <p:spPr>
          <a:xfrm>
            <a:off x="1541463" y="-172057"/>
            <a:ext cx="9905998" cy="1478570"/>
          </a:xfrm>
        </p:spPr>
        <p:txBody>
          <a:bodyPr>
            <a:normAutofit/>
          </a:bodyPr>
          <a:lstStyle/>
          <a:p>
            <a:r>
              <a:rPr lang="en-AU" sz="2800" dirty="0"/>
              <a:t>Information board Design process: UQ Colours</a:t>
            </a:r>
          </a:p>
        </p:txBody>
      </p:sp>
      <p:pic>
        <p:nvPicPr>
          <p:cNvPr id="6146" name="Picture 2">
            <a:extLst>
              <a:ext uri="{FF2B5EF4-FFF2-40B4-BE49-F238E27FC236}">
                <a16:creationId xmlns:a16="http://schemas.microsoft.com/office/drawing/2014/main" id="{A7F17DA5-3AFB-411A-9061-11D78FCCAA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1" t="715" b="1785"/>
          <a:stretch/>
        </p:blipFill>
        <p:spPr bwMode="auto">
          <a:xfrm>
            <a:off x="1571625" y="1162050"/>
            <a:ext cx="9361488"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814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B1B8-ED13-4F6B-9E5A-68313C0486EF}"/>
              </a:ext>
            </a:extLst>
          </p:cNvPr>
          <p:cNvSpPr>
            <a:spLocks noGrp="1"/>
          </p:cNvSpPr>
          <p:nvPr>
            <p:ph type="title"/>
          </p:nvPr>
        </p:nvSpPr>
        <p:spPr>
          <a:xfrm>
            <a:off x="1541463" y="-172057"/>
            <a:ext cx="9905998" cy="1478570"/>
          </a:xfrm>
        </p:spPr>
        <p:txBody>
          <a:bodyPr>
            <a:normAutofit/>
          </a:bodyPr>
          <a:lstStyle/>
          <a:p>
            <a:r>
              <a:rPr lang="en-AU" sz="3200" dirty="0"/>
              <a:t>Design layout (UQ Colours)</a:t>
            </a:r>
          </a:p>
        </p:txBody>
      </p:sp>
      <p:pic>
        <p:nvPicPr>
          <p:cNvPr id="7170" name="Picture 2">
            <a:extLst>
              <a:ext uri="{FF2B5EF4-FFF2-40B4-BE49-F238E27FC236}">
                <a16:creationId xmlns:a16="http://schemas.microsoft.com/office/drawing/2014/main" id="{77185849-ABF4-46BC-B307-8EFD1BC52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06513"/>
            <a:ext cx="88963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3358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29</TotalTime>
  <Words>483</Words>
  <Application>Microsoft Office PowerPoint</Application>
  <PresentationFormat>Widescreen</PresentationFormat>
  <Paragraphs>75</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Segoe UI</vt:lpstr>
      <vt:lpstr>Tw Cen MT</vt:lpstr>
      <vt:lpstr>Circuit</vt:lpstr>
      <vt:lpstr>The snails</vt:lpstr>
      <vt:lpstr>Introduction</vt:lpstr>
      <vt:lpstr>Design brief</vt:lpstr>
      <vt:lpstr>Ideation of Solution:</vt:lpstr>
      <vt:lpstr>Feature List:</vt:lpstr>
      <vt:lpstr>Design process (Information board)</vt:lpstr>
      <vt:lpstr>Design process (Information board)</vt:lpstr>
      <vt:lpstr>Information board Design process: UQ Colours</vt:lpstr>
      <vt:lpstr>Design layout (UQ Colours)</vt:lpstr>
      <vt:lpstr>Front-end</vt:lpstr>
      <vt:lpstr>Justification of Technologies:</vt:lpstr>
      <vt:lpstr>Key Points for Dashboard</vt:lpstr>
      <vt:lpstr>Rough Design programmed(Information board)</vt:lpstr>
      <vt:lpstr>Design process (Information board)</vt:lpstr>
      <vt:lpstr>Final Design: information Board </vt:lpstr>
      <vt:lpstr>PowerPoint Presentation</vt:lpstr>
      <vt:lpstr>PowerPoint Presentation</vt:lpstr>
      <vt:lpstr>Final Design: Mobile app</vt:lpstr>
      <vt:lpstr>Backend</vt:lpstr>
      <vt:lpstr>DEV OPS</vt:lpstr>
      <vt:lpstr>Demonstration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snails</dc:title>
  <dc:creator>Michael Delmastro</dc:creator>
  <cp:lastModifiedBy>Michael Delmastro</cp:lastModifiedBy>
  <cp:revision>8</cp:revision>
  <dcterms:created xsi:type="dcterms:W3CDTF">2020-09-09T22:20:47Z</dcterms:created>
  <dcterms:modified xsi:type="dcterms:W3CDTF">2020-10-26T04:06:49Z</dcterms:modified>
</cp:coreProperties>
</file>